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28"/>
  </p:notesMasterIdLst>
  <p:sldIdLst>
    <p:sldId id="507" r:id="rId2"/>
    <p:sldId id="508" r:id="rId3"/>
    <p:sldId id="501" r:id="rId4"/>
    <p:sldId id="470" r:id="rId5"/>
    <p:sldId id="504" r:id="rId6"/>
    <p:sldId id="448" r:id="rId7"/>
    <p:sldId id="516" r:id="rId8"/>
    <p:sldId id="509" r:id="rId9"/>
    <p:sldId id="449" r:id="rId10"/>
    <p:sldId id="514" r:id="rId11"/>
    <p:sldId id="513" r:id="rId12"/>
    <p:sldId id="515" r:id="rId13"/>
    <p:sldId id="489" r:id="rId14"/>
    <p:sldId id="510" r:id="rId15"/>
    <p:sldId id="490" r:id="rId16"/>
    <p:sldId id="471" r:id="rId17"/>
    <p:sldId id="463" r:id="rId18"/>
    <p:sldId id="496" r:id="rId19"/>
    <p:sldId id="494" r:id="rId20"/>
    <p:sldId id="491" r:id="rId21"/>
    <p:sldId id="512" r:id="rId22"/>
    <p:sldId id="502" r:id="rId23"/>
    <p:sldId id="506" r:id="rId24"/>
    <p:sldId id="505" r:id="rId25"/>
    <p:sldId id="451" r:id="rId26"/>
    <p:sldId id="497" r:id="rId27"/>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MS PGothic" pitchFamily="34" charset="-128"/>
        <a:cs typeface="Arial" charset="0"/>
      </a:defRPr>
    </a:lvl1pPr>
    <a:lvl2pPr marL="457200" algn="l" rtl="0" fontAlgn="base">
      <a:spcBef>
        <a:spcPct val="0"/>
      </a:spcBef>
      <a:spcAft>
        <a:spcPct val="0"/>
      </a:spcAft>
      <a:defRPr sz="2400" kern="1200">
        <a:solidFill>
          <a:schemeClr val="tx1"/>
        </a:solidFill>
        <a:latin typeface="Arial" charset="0"/>
        <a:ea typeface="MS PGothic" pitchFamily="34" charset="-128"/>
        <a:cs typeface="Arial" charset="0"/>
      </a:defRPr>
    </a:lvl2pPr>
    <a:lvl3pPr marL="914400" algn="l" rtl="0" fontAlgn="base">
      <a:spcBef>
        <a:spcPct val="0"/>
      </a:spcBef>
      <a:spcAft>
        <a:spcPct val="0"/>
      </a:spcAft>
      <a:defRPr sz="2400" kern="1200">
        <a:solidFill>
          <a:schemeClr val="tx1"/>
        </a:solidFill>
        <a:latin typeface="Arial" charset="0"/>
        <a:ea typeface="MS PGothic" pitchFamily="34" charset="-128"/>
        <a:cs typeface="Arial" charset="0"/>
      </a:defRPr>
    </a:lvl3pPr>
    <a:lvl4pPr marL="1371600" algn="l" rtl="0" fontAlgn="base">
      <a:spcBef>
        <a:spcPct val="0"/>
      </a:spcBef>
      <a:spcAft>
        <a:spcPct val="0"/>
      </a:spcAft>
      <a:defRPr sz="2400" kern="1200">
        <a:solidFill>
          <a:schemeClr val="tx1"/>
        </a:solidFill>
        <a:latin typeface="Arial" charset="0"/>
        <a:ea typeface="MS PGothic" pitchFamily="34" charset="-128"/>
        <a:cs typeface="Arial" charset="0"/>
      </a:defRPr>
    </a:lvl4pPr>
    <a:lvl5pPr marL="1828800" algn="l" rtl="0" fontAlgn="base">
      <a:spcBef>
        <a:spcPct val="0"/>
      </a:spcBef>
      <a:spcAft>
        <a:spcPct val="0"/>
      </a:spcAft>
      <a:defRPr sz="2400" kern="1200">
        <a:solidFill>
          <a:schemeClr val="tx1"/>
        </a:solidFill>
        <a:latin typeface="Arial" charset="0"/>
        <a:ea typeface="MS PGothic" pitchFamily="34" charset="-128"/>
        <a:cs typeface="Arial" charset="0"/>
      </a:defRPr>
    </a:lvl5pPr>
    <a:lvl6pPr marL="2286000" algn="l" defTabSz="914400" rtl="0" eaLnBrk="1" latinLnBrk="0" hangingPunct="1">
      <a:defRPr sz="2400" kern="1200">
        <a:solidFill>
          <a:schemeClr val="tx1"/>
        </a:solidFill>
        <a:latin typeface="Arial" charset="0"/>
        <a:ea typeface="MS PGothic" pitchFamily="34" charset="-128"/>
        <a:cs typeface="Arial" charset="0"/>
      </a:defRPr>
    </a:lvl6pPr>
    <a:lvl7pPr marL="2743200" algn="l" defTabSz="914400" rtl="0" eaLnBrk="1" latinLnBrk="0" hangingPunct="1">
      <a:defRPr sz="2400" kern="1200">
        <a:solidFill>
          <a:schemeClr val="tx1"/>
        </a:solidFill>
        <a:latin typeface="Arial" charset="0"/>
        <a:ea typeface="MS PGothic" pitchFamily="34" charset="-128"/>
        <a:cs typeface="Arial" charset="0"/>
      </a:defRPr>
    </a:lvl7pPr>
    <a:lvl8pPr marL="3200400" algn="l" defTabSz="914400" rtl="0" eaLnBrk="1" latinLnBrk="0" hangingPunct="1">
      <a:defRPr sz="2400" kern="1200">
        <a:solidFill>
          <a:schemeClr val="tx1"/>
        </a:solidFill>
        <a:latin typeface="Arial" charset="0"/>
        <a:ea typeface="MS PGothic" pitchFamily="34" charset="-128"/>
        <a:cs typeface="Arial" charset="0"/>
      </a:defRPr>
    </a:lvl8pPr>
    <a:lvl9pPr marL="3657600" algn="l" defTabSz="914400" rtl="0" eaLnBrk="1" latinLnBrk="0" hangingPunct="1">
      <a:defRPr sz="2400" kern="1200">
        <a:solidFill>
          <a:schemeClr val="tx1"/>
        </a:solidFill>
        <a:latin typeface="Arial" charset="0"/>
        <a:ea typeface="MS PGothic" pitchFamily="34" charset="-128"/>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6600"/>
    <a:srgbClr val="BC14A8"/>
    <a:srgbClr val="CC66FF"/>
    <a:srgbClr val="174B99"/>
    <a:srgbClr val="D7B908"/>
    <a:srgbClr val="D78D1A"/>
    <a:srgbClr val="D6D7DD"/>
    <a:srgbClr val="CDCD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97513" autoAdjust="0"/>
  </p:normalViewPr>
  <p:slideViewPr>
    <p:cSldViewPr>
      <p:cViewPr varScale="1">
        <p:scale>
          <a:sx n="107" d="100"/>
          <a:sy n="107" d="100"/>
        </p:scale>
        <p:origin x="-546" y="-7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image" Target="../media/image7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atin typeface="Arial" charset="0"/>
                <a:ea typeface="ＭＳ Ｐゴシック" pitchFamily="34" charset="-128"/>
                <a:cs typeface="+mn-cs"/>
              </a:defRPr>
            </a:lvl1pPr>
          </a:lstStyle>
          <a:p>
            <a:pPr>
              <a:defRPr/>
            </a:pPr>
            <a:endParaRPr lang="en-US"/>
          </a:p>
        </p:txBody>
      </p:sp>
      <p:sp>
        <p:nvSpPr>
          <p:cNvPr id="7171"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ＭＳ Ｐゴシック" pitchFamily="34" charset="-128"/>
                <a:cs typeface="+mn-cs"/>
              </a:defRPr>
            </a:lvl1pPr>
          </a:lstStyle>
          <a:p>
            <a:pPr>
              <a:defRPr/>
            </a:pPr>
            <a:endParaRPr lang="en-US"/>
          </a:p>
        </p:txBody>
      </p:sp>
      <p:sp>
        <p:nvSpPr>
          <p:cNvPr id="215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atin typeface="Arial" charset="0"/>
                <a:ea typeface="ＭＳ Ｐゴシック" pitchFamily="34" charset="-128"/>
                <a:cs typeface="+mn-cs"/>
              </a:defRPr>
            </a:lvl1pPr>
          </a:lstStyle>
          <a:p>
            <a:pPr>
              <a:defRPr/>
            </a:pPr>
            <a:endParaRPr lang="en-US"/>
          </a:p>
        </p:txBody>
      </p:sp>
      <p:sp>
        <p:nvSpPr>
          <p:cNvPr id="717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atin typeface="Arial" charset="0"/>
                <a:ea typeface="ＭＳ Ｐゴシック" pitchFamily="34" charset="-128"/>
                <a:cs typeface="+mn-cs"/>
              </a:defRPr>
            </a:lvl1pPr>
          </a:lstStyle>
          <a:p>
            <a:pPr>
              <a:defRPr/>
            </a:pPr>
            <a:fld id="{89D69D1B-FD72-4972-8613-4D7D1B391C97}" type="slidenum">
              <a:rPr lang="en-US"/>
              <a:pPr>
                <a:defRPr/>
              </a:pPr>
              <a:t>‹#›</a:t>
            </a:fld>
            <a:endParaRPr lang="en-US"/>
          </a:p>
        </p:txBody>
      </p:sp>
    </p:spTree>
    <p:extLst>
      <p:ext uri="{BB962C8B-B14F-4D97-AF65-F5344CB8AC3E}">
        <p14:creationId xmlns:p14="http://schemas.microsoft.com/office/powerpoint/2010/main" val="6494409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A3F6F47E-624A-45B3-A13A-BAB4F64BEBBB}" type="slidenum">
              <a:rPr lang="en-US" smtClean="0">
                <a:ea typeface="MS PGothic" pitchFamily="34" charset="-128"/>
              </a:rPr>
              <a:pPr/>
              <a:t>1</a:t>
            </a:fld>
            <a:endParaRPr lang="en-US" smtClean="0">
              <a:ea typeface="MS PGothic" pitchFamily="34" charset="-128"/>
            </a:endParaRPr>
          </a:p>
        </p:txBody>
      </p:sp>
      <p:sp>
        <p:nvSpPr>
          <p:cNvPr id="2253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18" tIns="45710" rIns="91418" bIns="45710" anchor="b"/>
          <a:lstStyle/>
          <a:p>
            <a:pPr algn="r"/>
            <a:fld id="{DDB3F85D-E899-48A4-8D5A-4B4CEA2BD8AA}" type="slidenum">
              <a:rPr lang="en-US" sz="1200"/>
              <a:pPr algn="r"/>
              <a:t>1</a:t>
            </a:fld>
            <a:endParaRPr lang="en-US" sz="1200"/>
          </a:p>
        </p:txBody>
      </p:sp>
      <p:sp>
        <p:nvSpPr>
          <p:cNvPr id="22532" name="Rectangle 2"/>
          <p:cNvSpPr>
            <a:spLocks noGrp="1" noRot="1" noChangeAspect="1" noChangeArrowheads="1" noTextEdit="1"/>
          </p:cNvSpPr>
          <p:nvPr>
            <p:ph type="sldImg"/>
          </p:nvPr>
        </p:nvSpPr>
        <p:spPr>
          <a:xfrm>
            <a:off x="1144588" y="685800"/>
            <a:ext cx="4572000" cy="3429000"/>
          </a:xfrm>
          <a:ln/>
        </p:spPr>
      </p:sp>
      <p:sp>
        <p:nvSpPr>
          <p:cNvPr id="22533" name="Rectangle 3"/>
          <p:cNvSpPr>
            <a:spLocks noGrp="1" noChangeArrowheads="1"/>
          </p:cNvSpPr>
          <p:nvPr>
            <p:ph type="body" idx="1"/>
          </p:nvPr>
        </p:nvSpPr>
        <p:spPr>
          <a:xfrm>
            <a:off x="685800" y="4343400"/>
            <a:ext cx="5486400" cy="4114800"/>
          </a:xfrm>
          <a:noFill/>
          <a:ln/>
        </p:spPr>
        <p:txBody>
          <a:bodyPr lIns="91418" tIns="45710" rIns="91418" bIns="45710"/>
          <a:lstStyle/>
          <a:p>
            <a:pPr eaLnBrk="1" hangingPunct="1"/>
            <a:endParaRPr lang="en-US" smtClean="0"/>
          </a:p>
        </p:txBody>
      </p:sp>
    </p:spTree>
    <p:extLst>
      <p:ext uri="{BB962C8B-B14F-4D97-AF65-F5344CB8AC3E}">
        <p14:creationId xmlns:p14="http://schemas.microsoft.com/office/powerpoint/2010/main" val="4284207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A7B8462F-E6C6-4A96-B57A-ABC5CFCEA737}" type="slidenum">
              <a:rPr lang="en-US" smtClean="0">
                <a:ea typeface="MS PGothic" pitchFamily="34" charset="-128"/>
              </a:rPr>
              <a:pPr/>
              <a:t>13</a:t>
            </a:fld>
            <a:endParaRPr lang="en-US" smtClean="0">
              <a:ea typeface="MS PGothic" pitchFamily="34" charset="-128"/>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03236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3885903" y="8685893"/>
            <a:ext cx="2972097" cy="458107"/>
          </a:xfrm>
          <a:prstGeom prst="rect">
            <a:avLst/>
          </a:prstGeom>
          <a:noFill/>
          <a:ln w="9525">
            <a:noFill/>
            <a:miter lim="800000"/>
            <a:headEnd/>
            <a:tailEnd/>
          </a:ln>
        </p:spPr>
        <p:txBody>
          <a:bodyPr lIns="91403" tIns="45702" rIns="91403" bIns="45702" anchor="b"/>
          <a:lstStyle/>
          <a:p>
            <a:pPr algn="r" defTabSz="914485"/>
            <a:fld id="{39244591-7836-488F-A4CF-ABC803D9E59F}" type="slidenum">
              <a:rPr lang="en-US" sz="1100"/>
              <a:pPr algn="r" defTabSz="914485"/>
              <a:t>14</a:t>
            </a:fld>
            <a:endParaRPr lang="en-US" sz="1100"/>
          </a:p>
        </p:txBody>
      </p:sp>
      <p:sp>
        <p:nvSpPr>
          <p:cNvPr id="58371" name="Rectangle 2"/>
          <p:cNvSpPr>
            <a:spLocks noGrp="1" noRot="1" noChangeAspect="1" noChangeArrowheads="1" noTextEdit="1"/>
          </p:cNvSpPr>
          <p:nvPr>
            <p:ph type="sldImg"/>
          </p:nvPr>
        </p:nvSpPr>
        <p:spPr>
          <a:xfrm>
            <a:off x="1144588" y="684213"/>
            <a:ext cx="4568825" cy="3427412"/>
          </a:xfrm>
          <a:ln/>
        </p:spPr>
      </p:sp>
      <p:sp>
        <p:nvSpPr>
          <p:cNvPr id="58372" name="Rectangle 3"/>
          <p:cNvSpPr>
            <a:spLocks noGrp="1" noChangeArrowheads="1"/>
          </p:cNvSpPr>
          <p:nvPr>
            <p:ph type="body" idx="1"/>
          </p:nvPr>
        </p:nvSpPr>
        <p:spPr>
          <a:xfrm>
            <a:off x="686098" y="4343703"/>
            <a:ext cx="5485805" cy="4115405"/>
          </a:xfrm>
          <a:noFill/>
          <a:ln/>
        </p:spPr>
        <p:txBody>
          <a:bodyPr lIns="91403" tIns="45702" rIns="91403" bIns="45702"/>
          <a:lstStyle/>
          <a:p>
            <a:pPr eaLnBrk="1" hangingPunct="1"/>
            <a:endParaRPr lang="en-US" dirty="0" smtClean="0"/>
          </a:p>
        </p:txBody>
      </p:sp>
    </p:spTree>
    <p:extLst>
      <p:ext uri="{BB962C8B-B14F-4D97-AF65-F5344CB8AC3E}">
        <p14:creationId xmlns:p14="http://schemas.microsoft.com/office/powerpoint/2010/main" val="360453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03549A7D-CE47-4BF8-AA43-1338E5F79F98}" type="slidenum">
              <a:rPr lang="en-US" smtClean="0">
                <a:ea typeface="MS PGothic" pitchFamily="34" charset="-128"/>
              </a:rPr>
              <a:pPr/>
              <a:t>15</a:t>
            </a:fld>
            <a:endParaRPr lang="en-US" smtClean="0">
              <a:ea typeface="MS PGothic" pitchFamily="34" charset="-128"/>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xfrm>
            <a:off x="685800" y="4343400"/>
            <a:ext cx="5486400" cy="4116388"/>
          </a:xfrm>
          <a:noFill/>
          <a:ln/>
        </p:spPr>
        <p:txBody>
          <a:bodyPr/>
          <a:lstStyle/>
          <a:p>
            <a:pPr eaLnBrk="1" hangingPunct="1"/>
            <a:endParaRPr lang="en-US" dirty="0" smtClean="0"/>
          </a:p>
        </p:txBody>
      </p:sp>
    </p:spTree>
    <p:extLst>
      <p:ext uri="{BB962C8B-B14F-4D97-AF65-F5344CB8AC3E}">
        <p14:creationId xmlns:p14="http://schemas.microsoft.com/office/powerpoint/2010/main" val="2807408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txBox="1">
            <a:spLocks noGrp="1" noChangeArrowheads="1"/>
          </p:cNvSpPr>
          <p:nvPr/>
        </p:nvSpPr>
        <p:spPr bwMode="auto">
          <a:xfrm>
            <a:off x="3886200" y="8685213"/>
            <a:ext cx="2971800" cy="458787"/>
          </a:xfrm>
          <a:prstGeom prst="rect">
            <a:avLst/>
          </a:prstGeom>
          <a:noFill/>
          <a:ln w="9525">
            <a:noFill/>
            <a:miter lim="800000"/>
            <a:headEnd/>
            <a:tailEnd/>
          </a:ln>
        </p:spPr>
        <p:txBody>
          <a:bodyPr lIns="91354" tIns="45678" rIns="91354" bIns="45678" anchor="b"/>
          <a:lstStyle/>
          <a:p>
            <a:pPr algn="r" defTabSz="911225" eaLnBrk="0" hangingPunct="0"/>
            <a:fld id="{80F09301-B6EE-480D-B17F-4267EA1678DD}" type="slidenum">
              <a:rPr lang="en-US" sz="1000"/>
              <a:pPr algn="r" defTabSz="911225" eaLnBrk="0" hangingPunct="0"/>
              <a:t>16</a:t>
            </a:fld>
            <a:endParaRPr lang="en-US" sz="100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xfrm>
            <a:off x="685800" y="4343400"/>
            <a:ext cx="5486400" cy="4116388"/>
          </a:xfrm>
          <a:noFill/>
          <a:ln/>
        </p:spPr>
        <p:txBody>
          <a:bodyPr lIns="91354" tIns="45678" rIns="91354" bIns="45678"/>
          <a:lstStyle/>
          <a:p>
            <a:pPr eaLnBrk="1" hangingPunct="1"/>
            <a:endParaRPr lang="en-US" smtClean="0"/>
          </a:p>
        </p:txBody>
      </p:sp>
    </p:spTree>
    <p:extLst>
      <p:ext uri="{BB962C8B-B14F-4D97-AF65-F5344CB8AC3E}">
        <p14:creationId xmlns:p14="http://schemas.microsoft.com/office/powerpoint/2010/main" val="1245125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txBox="1">
            <a:spLocks noGrp="1" noChangeArrowheads="1"/>
          </p:cNvSpPr>
          <p:nvPr/>
        </p:nvSpPr>
        <p:spPr bwMode="auto">
          <a:xfrm>
            <a:off x="3886200" y="8685213"/>
            <a:ext cx="2971800" cy="458787"/>
          </a:xfrm>
          <a:prstGeom prst="rect">
            <a:avLst/>
          </a:prstGeom>
          <a:noFill/>
          <a:ln w="9525">
            <a:noFill/>
            <a:miter lim="800000"/>
            <a:headEnd/>
            <a:tailEnd/>
          </a:ln>
        </p:spPr>
        <p:txBody>
          <a:bodyPr lIns="91354" tIns="45678" rIns="91354" bIns="45678" anchor="b"/>
          <a:lstStyle/>
          <a:p>
            <a:pPr algn="r" defTabSz="911225" eaLnBrk="0" hangingPunct="0"/>
            <a:fld id="{80F09301-B6EE-480D-B17F-4267EA1678DD}" type="slidenum">
              <a:rPr lang="en-US" sz="1000"/>
              <a:pPr algn="r" defTabSz="911225" eaLnBrk="0" hangingPunct="0"/>
              <a:t>18</a:t>
            </a:fld>
            <a:endParaRPr lang="en-US" sz="100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xfrm>
            <a:off x="685800" y="4343400"/>
            <a:ext cx="5486400" cy="4116388"/>
          </a:xfrm>
          <a:noFill/>
          <a:ln/>
        </p:spPr>
        <p:txBody>
          <a:bodyPr lIns="91354" tIns="45678" rIns="91354" bIns="45678"/>
          <a:lstStyle/>
          <a:p>
            <a:pPr eaLnBrk="1" hangingPunct="1"/>
            <a:endParaRPr lang="en-US" dirty="0" smtClean="0"/>
          </a:p>
        </p:txBody>
      </p:sp>
    </p:spTree>
    <p:extLst>
      <p:ext uri="{BB962C8B-B14F-4D97-AF65-F5344CB8AC3E}">
        <p14:creationId xmlns:p14="http://schemas.microsoft.com/office/powerpoint/2010/main" val="1770504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txBox="1">
            <a:spLocks noGrp="1" noChangeArrowheads="1"/>
          </p:cNvSpPr>
          <p:nvPr/>
        </p:nvSpPr>
        <p:spPr bwMode="auto">
          <a:xfrm>
            <a:off x="3886200" y="8685213"/>
            <a:ext cx="2971800" cy="458787"/>
          </a:xfrm>
          <a:prstGeom prst="rect">
            <a:avLst/>
          </a:prstGeom>
          <a:noFill/>
          <a:ln w="9525">
            <a:noFill/>
            <a:miter lim="800000"/>
            <a:headEnd/>
            <a:tailEnd/>
          </a:ln>
        </p:spPr>
        <p:txBody>
          <a:bodyPr lIns="91370" tIns="45686" rIns="91370" bIns="45686" anchor="b"/>
          <a:lstStyle/>
          <a:p>
            <a:pPr algn="r"/>
            <a:fld id="{A9F73E9A-E76B-4CD2-BB65-1AAD4AF98092}" type="slidenum">
              <a:rPr lang="en-US" sz="1100"/>
              <a:pPr algn="r"/>
              <a:t>19</a:t>
            </a:fld>
            <a:endParaRPr lang="en-US" sz="1100"/>
          </a:p>
        </p:txBody>
      </p:sp>
      <p:sp>
        <p:nvSpPr>
          <p:cNvPr id="40963" name="Rectangle 2"/>
          <p:cNvSpPr>
            <a:spLocks noGrp="1" noRot="1" noChangeAspect="1" noChangeArrowheads="1" noTextEdit="1"/>
          </p:cNvSpPr>
          <p:nvPr>
            <p:ph type="sldImg"/>
          </p:nvPr>
        </p:nvSpPr>
        <p:spPr>
          <a:xfrm>
            <a:off x="1144588" y="93663"/>
            <a:ext cx="4573587" cy="3430587"/>
          </a:xfrm>
          <a:ln/>
        </p:spPr>
      </p:sp>
      <p:sp>
        <p:nvSpPr>
          <p:cNvPr id="40964" name="Rectangle 3"/>
          <p:cNvSpPr>
            <a:spLocks noGrp="1" noChangeArrowheads="1"/>
          </p:cNvSpPr>
          <p:nvPr>
            <p:ph type="body" idx="1"/>
          </p:nvPr>
        </p:nvSpPr>
        <p:spPr>
          <a:xfrm>
            <a:off x="458788" y="3540125"/>
            <a:ext cx="5788025" cy="5351463"/>
          </a:xfrm>
          <a:noFill/>
          <a:ln/>
        </p:spPr>
        <p:txBody>
          <a:bodyPr lIns="91959" tIns="45979" rIns="91959" bIns="45979"/>
          <a:lstStyle/>
          <a:p>
            <a:pPr marL="107950" indent="-107950"/>
            <a:r>
              <a:rPr lang="en-US" b="1" u="sng" smtClean="0"/>
              <a:t>Grower Benefits: </a:t>
            </a:r>
          </a:p>
          <a:p>
            <a:pPr marL="107950" indent="-107950">
              <a:buFontTx/>
              <a:buChar char="•"/>
            </a:pPr>
            <a:r>
              <a:rPr lang="en-US" smtClean="0"/>
              <a:t>Improved stress tolerance allows earlier planting and further reduces yield variability and grower financial risk</a:t>
            </a:r>
          </a:p>
          <a:p>
            <a:pPr lvl="1" indent="-107950">
              <a:buFontTx/>
              <a:buChar char="•"/>
            </a:pPr>
            <a:r>
              <a:rPr lang="en-US" smtClean="0"/>
              <a:t>70-80 million acres in US suffer yield losses due to moderate water stress.  </a:t>
            </a:r>
          </a:p>
          <a:p>
            <a:pPr lvl="1" indent="-107950">
              <a:buFontTx/>
              <a:buChar char="•"/>
            </a:pPr>
            <a:r>
              <a:rPr lang="en-US" smtClean="0"/>
              <a:t>The most critical time for water stress is near pollination and flowering.  e.g. yields with or without irrigation can vary 100%.  Dry land acres (Kansas) can yield less than 100 bu/a without irrigation and 200 bu/acre with irrigation.  </a:t>
            </a:r>
          </a:p>
          <a:p>
            <a:pPr lvl="1" indent="-107950">
              <a:buFontTx/>
              <a:buChar char="•"/>
            </a:pPr>
            <a:r>
              <a:rPr lang="en-US" smtClean="0"/>
              <a:t>About 15% of US corn acres are irrigated.  A lot more acres would grow corn if yields were higher due to drought tolerance.  About 20 million acres in US would benefit from a drought tolerance gene that gives a 10% yield increase.  An additional 5 million acres could move from some other crop to corn if we had drought tolerance.  On these new acres we would capture 100% of new units sold and associated trait fees etc.</a:t>
            </a:r>
          </a:p>
          <a:p>
            <a:pPr marL="107950" indent="-107950">
              <a:buFontTx/>
              <a:buChar char="•"/>
            </a:pPr>
            <a:endParaRPr lang="en-US" smtClean="0"/>
          </a:p>
          <a:p>
            <a:pPr marL="107950" indent="-107950"/>
            <a:r>
              <a:rPr lang="en-US" b="1" u="sng" smtClean="0"/>
              <a:t>Science:</a:t>
            </a:r>
          </a:p>
          <a:p>
            <a:pPr marL="107950" indent="-107950">
              <a:buFontTx/>
              <a:buChar char="•"/>
            </a:pPr>
            <a:r>
              <a:rPr lang="en-US" smtClean="0"/>
              <a:t>Gene C source is transcription factor from arabidopsis.  Found in arabidopsis screens.  In the process of moving this gene into crops.</a:t>
            </a:r>
          </a:p>
          <a:p>
            <a:pPr marL="107950" indent="-107950">
              <a:buFontTx/>
              <a:buChar char="•"/>
            </a:pPr>
            <a:r>
              <a:rPr lang="en-US" smtClean="0"/>
              <a:t>Gene D is a different gene from microbial sources which confers broad stress tolerance to cold, heat and drought.  What we show here is drought tolerance.</a:t>
            </a:r>
            <a:endParaRPr lang="en-US" b="1" u="sng" smtClean="0"/>
          </a:p>
          <a:p>
            <a:pPr marL="107950" indent="-107950">
              <a:buFontTx/>
              <a:buChar char="•"/>
            </a:pPr>
            <a:r>
              <a:rPr lang="en-US" smtClean="0"/>
              <a:t>Water availability and temperature stress are major causes of yield loss</a:t>
            </a:r>
          </a:p>
          <a:p>
            <a:pPr marL="107950" indent="-107950">
              <a:buFontTx/>
              <a:buChar char="•"/>
            </a:pPr>
            <a:r>
              <a:rPr lang="en-US" smtClean="0"/>
              <a:t>We use our Genomics platform to screen for genes which reduce yield loss under these conditions </a:t>
            </a:r>
          </a:p>
          <a:p>
            <a:pPr marL="107950" indent="-107950">
              <a:buFontTx/>
              <a:buChar char="•"/>
            </a:pPr>
            <a:r>
              <a:rPr lang="en-US" smtClean="0"/>
              <a:t>The bottom right pictures show target genes in Rice plants under common stress conditions</a:t>
            </a:r>
          </a:p>
        </p:txBody>
      </p:sp>
    </p:spTree>
    <p:extLst>
      <p:ext uri="{BB962C8B-B14F-4D97-AF65-F5344CB8AC3E}">
        <p14:creationId xmlns:p14="http://schemas.microsoft.com/office/powerpoint/2010/main" val="17929856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txBox="1">
            <a:spLocks noGrp="1" noChangeArrowheads="1"/>
          </p:cNvSpPr>
          <p:nvPr/>
        </p:nvSpPr>
        <p:spPr bwMode="auto">
          <a:xfrm>
            <a:off x="3886200" y="8685213"/>
            <a:ext cx="2971800" cy="458787"/>
          </a:xfrm>
          <a:prstGeom prst="rect">
            <a:avLst/>
          </a:prstGeom>
          <a:noFill/>
          <a:ln w="9525">
            <a:noFill/>
            <a:miter lim="800000"/>
            <a:headEnd/>
            <a:tailEnd/>
          </a:ln>
        </p:spPr>
        <p:txBody>
          <a:bodyPr lIns="91354" tIns="45678" rIns="91354" bIns="45678" anchor="b"/>
          <a:lstStyle/>
          <a:p>
            <a:pPr algn="r" defTabSz="911225" eaLnBrk="0" hangingPunct="0"/>
            <a:fld id="{80F09301-B6EE-480D-B17F-4267EA1678DD}" type="slidenum">
              <a:rPr lang="en-US" sz="1000"/>
              <a:pPr algn="r" defTabSz="911225" eaLnBrk="0" hangingPunct="0"/>
              <a:t>20</a:t>
            </a:fld>
            <a:endParaRPr lang="en-US" sz="100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xfrm>
            <a:off x="685800" y="4343400"/>
            <a:ext cx="5486400" cy="4116388"/>
          </a:xfrm>
          <a:noFill/>
          <a:ln/>
        </p:spPr>
        <p:txBody>
          <a:bodyPr lIns="91354" tIns="45678" rIns="91354" bIns="45678"/>
          <a:lstStyle/>
          <a:p>
            <a:pPr eaLnBrk="1" hangingPunct="1"/>
            <a:endParaRPr lang="en-US" smtClean="0"/>
          </a:p>
        </p:txBody>
      </p:sp>
    </p:spTree>
    <p:extLst>
      <p:ext uri="{BB962C8B-B14F-4D97-AF65-F5344CB8AC3E}">
        <p14:creationId xmlns:p14="http://schemas.microsoft.com/office/powerpoint/2010/main" val="4161878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p:txBody>
          <a:bodyPr/>
          <a:lstStyle/>
          <a:p>
            <a:pPr>
              <a:defRPr/>
            </a:pPr>
            <a:fld id="{C5ABE01C-021F-4518-BB8F-0C9A4993B32F}" type="slidenum">
              <a:rPr lang="en-US" smtClean="0">
                <a:ea typeface="MS PGothic" pitchFamily="34" charset="-128"/>
              </a:rPr>
              <a:pPr>
                <a:defRPr/>
              </a:pPr>
              <a:t>22</a:t>
            </a:fld>
            <a:endParaRPr lang="en-US" smtClean="0">
              <a:ea typeface="MS PGothic" pitchFamily="34" charset="-128"/>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Tree>
    <p:extLst>
      <p:ext uri="{BB962C8B-B14F-4D97-AF65-F5344CB8AC3E}">
        <p14:creationId xmlns:p14="http://schemas.microsoft.com/office/powerpoint/2010/main" val="1598968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txBox="1">
            <a:spLocks noGrp="1" noChangeArrowheads="1"/>
          </p:cNvSpPr>
          <p:nvPr/>
        </p:nvSpPr>
        <p:spPr bwMode="auto">
          <a:xfrm>
            <a:off x="3886200" y="8685213"/>
            <a:ext cx="2971800" cy="458787"/>
          </a:xfrm>
          <a:prstGeom prst="rect">
            <a:avLst/>
          </a:prstGeom>
          <a:noFill/>
          <a:ln w="9525">
            <a:noFill/>
            <a:miter lim="800000"/>
            <a:headEnd/>
            <a:tailEnd/>
          </a:ln>
        </p:spPr>
        <p:txBody>
          <a:bodyPr lIns="91354" tIns="45678" rIns="91354" bIns="45678" anchor="b"/>
          <a:lstStyle/>
          <a:p>
            <a:pPr algn="r" defTabSz="911225" eaLnBrk="0" hangingPunct="0"/>
            <a:fld id="{80F09301-B6EE-480D-B17F-4267EA1678DD}" type="slidenum">
              <a:rPr lang="en-US" sz="1000"/>
              <a:pPr algn="r" defTabSz="911225" eaLnBrk="0" hangingPunct="0"/>
              <a:t>23</a:t>
            </a:fld>
            <a:endParaRPr lang="en-US" sz="100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xfrm>
            <a:off x="685800" y="4343400"/>
            <a:ext cx="5486400" cy="4116388"/>
          </a:xfrm>
          <a:noFill/>
          <a:ln/>
        </p:spPr>
        <p:txBody>
          <a:bodyPr lIns="91354" tIns="45678" rIns="91354" bIns="45678"/>
          <a:lstStyle/>
          <a:p>
            <a:pPr eaLnBrk="1" hangingPunct="1"/>
            <a:endParaRPr lang="en-US" smtClean="0"/>
          </a:p>
        </p:txBody>
      </p:sp>
    </p:spTree>
    <p:extLst>
      <p:ext uri="{BB962C8B-B14F-4D97-AF65-F5344CB8AC3E}">
        <p14:creationId xmlns:p14="http://schemas.microsoft.com/office/powerpoint/2010/main" val="24281089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xfrm>
            <a:off x="1104900" y="698500"/>
            <a:ext cx="4649788" cy="3486150"/>
          </a:xfrm>
          <a:ln/>
        </p:spPr>
      </p:sp>
      <p:sp>
        <p:nvSpPr>
          <p:cNvPr id="51203" name="Rectangle 3"/>
          <p:cNvSpPr>
            <a:spLocks noGrp="1" noChangeArrowheads="1"/>
          </p:cNvSpPr>
          <p:nvPr>
            <p:ph type="body" idx="1"/>
          </p:nvPr>
        </p:nvSpPr>
        <p:spPr>
          <a:xfrm>
            <a:off x="685800" y="4416425"/>
            <a:ext cx="5486400"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Do buffers work?  Does altering planting dates and maturities work?  Here is some proof.</a:t>
            </a:r>
          </a:p>
          <a:p>
            <a:endParaRPr lang="en-US" smtClean="0"/>
          </a:p>
          <a:p>
            <a:r>
              <a:rPr lang="en-US" smtClean="0"/>
              <a:t>The first two pictures that you will see are organic ONLY.  This first picture is just an</a:t>
            </a:r>
          </a:p>
          <a:p>
            <a:r>
              <a:rPr lang="en-US" smtClean="0"/>
              <a:t>&gt; ear of blue corn, adjacent to a yellow corn field---just to show no </a:t>
            </a:r>
          </a:p>
          <a:p>
            <a:r>
              <a:rPr lang="en-US" smtClean="0"/>
              <a:t>&gt; cross pollination (of color anyway), even though the fields are </a:t>
            </a:r>
          </a:p>
          <a:p>
            <a:r>
              <a:rPr lang="en-US" smtClean="0"/>
              <a:t>&gt; adjacent.</a:t>
            </a:r>
          </a:p>
          <a:p>
            <a:endParaRPr lang="en-US" smtClean="0"/>
          </a:p>
        </p:txBody>
      </p:sp>
    </p:spTree>
    <p:extLst>
      <p:ext uri="{BB962C8B-B14F-4D97-AF65-F5344CB8AC3E}">
        <p14:creationId xmlns:p14="http://schemas.microsoft.com/office/powerpoint/2010/main" val="287608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17431F7D-B9B3-43CF-A650-B9189367E50A}" type="slidenum">
              <a:rPr lang="en-US" smtClean="0">
                <a:ea typeface="MS PGothic" pitchFamily="34" charset="-128"/>
              </a:rPr>
              <a:pPr/>
              <a:t>3</a:t>
            </a:fld>
            <a:endParaRPr lang="en-US" smtClean="0">
              <a:ea typeface="MS PGothic" pitchFamily="34" charset="-128"/>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xfrm>
            <a:off x="914400" y="4343400"/>
            <a:ext cx="5029200" cy="4116388"/>
          </a:xfrm>
          <a:noFill/>
          <a:ln/>
        </p:spPr>
        <p:txBody>
          <a:bodyPr/>
          <a:lstStyle/>
          <a:p>
            <a:endParaRPr lang="en-US" smtClean="0">
              <a:latin typeface="Wingdings" pitchFamily="2" charset="2"/>
            </a:endParaRPr>
          </a:p>
        </p:txBody>
      </p:sp>
    </p:spTree>
    <p:extLst>
      <p:ext uri="{BB962C8B-B14F-4D97-AF65-F5344CB8AC3E}">
        <p14:creationId xmlns:p14="http://schemas.microsoft.com/office/powerpoint/2010/main" val="17542884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ndParaRPr>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C7EFA71-05E7-48DA-BDDE-D9B7E93168A3}" type="slidenum">
              <a:rPr lang="en-US">
                <a:solidFill>
                  <a:prstClr val="black"/>
                </a:solidFill>
              </a:rPr>
              <a:pPr eaLnBrk="1" hangingPunct="1"/>
              <a:t>25</a:t>
            </a:fld>
            <a:endParaRPr lang="en-US">
              <a:solidFill>
                <a:prstClr val="black"/>
              </a:solidFill>
            </a:endParaRPr>
          </a:p>
        </p:txBody>
      </p:sp>
    </p:spTree>
    <p:extLst>
      <p:ext uri="{BB962C8B-B14F-4D97-AF65-F5344CB8AC3E}">
        <p14:creationId xmlns:p14="http://schemas.microsoft.com/office/powerpoint/2010/main" val="5902205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ADB2AEC3-EACB-4B9F-B73B-1A5856E8D892}" type="slidenum">
              <a:rPr lang="en-US" smtClean="0">
                <a:ea typeface="MS PGothic" pitchFamily="34" charset="-128"/>
              </a:rPr>
              <a:pPr/>
              <a:t>26</a:t>
            </a:fld>
            <a:endParaRPr lang="en-US" smtClean="0">
              <a:ea typeface="MS PGothic" pitchFamily="34" charset="-128"/>
            </a:endParaRPr>
          </a:p>
        </p:txBody>
      </p:sp>
      <p:sp>
        <p:nvSpPr>
          <p:cNvPr id="5427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18" tIns="45710" rIns="91418" bIns="45710" anchor="b"/>
          <a:lstStyle/>
          <a:p>
            <a:pPr algn="r"/>
            <a:fld id="{608ED98E-3BDD-4036-AE53-9DCFFF1D035F}" type="slidenum">
              <a:rPr lang="en-US" sz="1200"/>
              <a:pPr algn="r"/>
              <a:t>26</a:t>
            </a:fld>
            <a:endParaRPr lang="en-US" sz="1200"/>
          </a:p>
        </p:txBody>
      </p:sp>
      <p:sp>
        <p:nvSpPr>
          <p:cNvPr id="54276" name="Rectangle 2"/>
          <p:cNvSpPr>
            <a:spLocks noGrp="1" noRot="1" noChangeAspect="1" noChangeArrowheads="1" noTextEdit="1"/>
          </p:cNvSpPr>
          <p:nvPr>
            <p:ph type="sldImg"/>
          </p:nvPr>
        </p:nvSpPr>
        <p:spPr>
          <a:xfrm>
            <a:off x="1144588" y="685800"/>
            <a:ext cx="4572000" cy="3429000"/>
          </a:xfrm>
          <a:ln/>
        </p:spPr>
      </p:sp>
      <p:sp>
        <p:nvSpPr>
          <p:cNvPr id="54277" name="Rectangle 3"/>
          <p:cNvSpPr>
            <a:spLocks noGrp="1" noChangeArrowheads="1"/>
          </p:cNvSpPr>
          <p:nvPr>
            <p:ph type="body" idx="1"/>
          </p:nvPr>
        </p:nvSpPr>
        <p:spPr>
          <a:xfrm>
            <a:off x="685800" y="4343400"/>
            <a:ext cx="5486400" cy="4114800"/>
          </a:xfrm>
          <a:noFill/>
          <a:ln/>
        </p:spPr>
        <p:txBody>
          <a:bodyPr lIns="91418" tIns="45710" rIns="91418" bIns="45710"/>
          <a:lstStyle/>
          <a:p>
            <a:pPr eaLnBrk="1" hangingPunct="1"/>
            <a:endParaRPr lang="en-US" smtClean="0"/>
          </a:p>
        </p:txBody>
      </p:sp>
    </p:spTree>
    <p:extLst>
      <p:ext uri="{BB962C8B-B14F-4D97-AF65-F5344CB8AC3E}">
        <p14:creationId xmlns:p14="http://schemas.microsoft.com/office/powerpoint/2010/main" val="2253156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7DBD3C70-9F82-4A92-A9DB-B82DEF967BE5}" type="slidenum">
              <a:rPr lang="en-US" smtClean="0">
                <a:ea typeface="MS PGothic" pitchFamily="34" charset="-128"/>
              </a:rPr>
              <a:pPr/>
              <a:t>4</a:t>
            </a:fld>
            <a:endParaRPr lang="en-US" smtClean="0">
              <a:ea typeface="MS PGothic" pitchFamily="34" charset="-128"/>
            </a:endParaRPr>
          </a:p>
        </p:txBody>
      </p:sp>
      <p:sp>
        <p:nvSpPr>
          <p:cNvPr id="2560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18" tIns="45710" rIns="91418" bIns="45710" anchor="b"/>
          <a:lstStyle/>
          <a:p>
            <a:pPr algn="r"/>
            <a:fld id="{627F9592-9BF7-4BD0-9FEA-70C0CC63DB98}" type="slidenum">
              <a:rPr lang="en-US" sz="1200"/>
              <a:pPr algn="r"/>
              <a:t>4</a:t>
            </a:fld>
            <a:endParaRPr lang="en-US" sz="1200"/>
          </a:p>
        </p:txBody>
      </p:sp>
      <p:sp>
        <p:nvSpPr>
          <p:cNvPr id="25604" name="Rectangle 7"/>
          <p:cNvSpPr txBox="1">
            <a:spLocks noGrp="1" noChangeArrowheads="1"/>
          </p:cNvSpPr>
          <p:nvPr/>
        </p:nvSpPr>
        <p:spPr bwMode="auto">
          <a:xfrm>
            <a:off x="3886200" y="8685213"/>
            <a:ext cx="2971800" cy="458787"/>
          </a:xfrm>
          <a:prstGeom prst="rect">
            <a:avLst/>
          </a:prstGeom>
          <a:noFill/>
          <a:ln w="9525">
            <a:noFill/>
            <a:miter lim="800000"/>
            <a:headEnd/>
            <a:tailEnd/>
          </a:ln>
        </p:spPr>
        <p:txBody>
          <a:bodyPr lIns="91389" tIns="45695" rIns="91389" bIns="45695" anchor="b"/>
          <a:lstStyle/>
          <a:p>
            <a:pPr algn="r"/>
            <a:fld id="{7FB1D27F-4CA1-423F-9CBB-7F85379DC54F}" type="slidenum">
              <a:rPr lang="en-US" sz="1100">
                <a:latin typeface="Times New Roman" pitchFamily="18" charset="0"/>
              </a:rPr>
              <a:pPr algn="r"/>
              <a:t>4</a:t>
            </a:fld>
            <a:endParaRPr lang="en-US" sz="1100">
              <a:latin typeface="Times New Roman" pitchFamily="18" charset="0"/>
            </a:endParaRPr>
          </a:p>
        </p:txBody>
      </p:sp>
      <p:sp>
        <p:nvSpPr>
          <p:cNvPr id="25605" name="Rectangle 2"/>
          <p:cNvSpPr>
            <a:spLocks noGrp="1" noRot="1" noChangeAspect="1" noChangeArrowheads="1" noTextEdit="1"/>
          </p:cNvSpPr>
          <p:nvPr>
            <p:ph type="sldImg"/>
          </p:nvPr>
        </p:nvSpPr>
        <p:spPr>
          <a:xfrm>
            <a:off x="1144588" y="684213"/>
            <a:ext cx="4572000" cy="3429000"/>
          </a:xfrm>
          <a:ln/>
        </p:spPr>
      </p:sp>
      <p:sp>
        <p:nvSpPr>
          <p:cNvPr id="25606" name="Rectangle 3"/>
          <p:cNvSpPr>
            <a:spLocks noGrp="1" noChangeArrowheads="1"/>
          </p:cNvSpPr>
          <p:nvPr>
            <p:ph type="body" idx="1"/>
          </p:nvPr>
        </p:nvSpPr>
        <p:spPr>
          <a:xfrm>
            <a:off x="915988" y="4343400"/>
            <a:ext cx="5026025" cy="4116388"/>
          </a:xfrm>
          <a:noFill/>
          <a:ln/>
        </p:spPr>
        <p:txBody>
          <a:bodyPr lIns="91389" tIns="45695" rIns="91389" bIns="45695"/>
          <a:lstStyle/>
          <a:p>
            <a:pPr eaLnBrk="1" hangingPunct="1"/>
            <a:endParaRPr lang="en-US" smtClean="0"/>
          </a:p>
        </p:txBody>
      </p:sp>
    </p:spTree>
    <p:extLst>
      <p:ext uri="{BB962C8B-B14F-4D97-AF65-F5344CB8AC3E}">
        <p14:creationId xmlns:p14="http://schemas.microsoft.com/office/powerpoint/2010/main" val="2867204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p:txBody>
          <a:bodyPr/>
          <a:lstStyle>
            <a:lvl1pPr defTabSz="922338" eaLnBrk="0" hangingPunct="0">
              <a:defRPr sz="2400">
                <a:solidFill>
                  <a:schemeClr val="tx1"/>
                </a:solidFill>
                <a:latin typeface="Times New Roman" panose="02020603050405020304" pitchFamily="18" charset="0"/>
                <a:cs typeface="Arial" panose="020B0604020202020204" pitchFamily="34" charset="0"/>
              </a:defRPr>
            </a:lvl1pPr>
            <a:lvl2pPr marL="742950" indent="-285750" defTabSz="922338" eaLnBrk="0" hangingPunct="0">
              <a:defRPr sz="2400">
                <a:solidFill>
                  <a:schemeClr val="tx1"/>
                </a:solidFill>
                <a:latin typeface="Times New Roman" panose="02020603050405020304" pitchFamily="18" charset="0"/>
                <a:cs typeface="Arial" panose="020B0604020202020204" pitchFamily="34" charset="0"/>
              </a:defRPr>
            </a:lvl2pPr>
            <a:lvl3pPr marL="1143000" indent="-228600" defTabSz="922338" eaLnBrk="0" hangingPunct="0">
              <a:defRPr sz="2400">
                <a:solidFill>
                  <a:schemeClr val="tx1"/>
                </a:solidFill>
                <a:latin typeface="Times New Roman" panose="02020603050405020304" pitchFamily="18" charset="0"/>
                <a:cs typeface="Arial" panose="020B0604020202020204" pitchFamily="34" charset="0"/>
              </a:defRPr>
            </a:lvl3pPr>
            <a:lvl4pPr marL="1600200" indent="-228600" defTabSz="922338" eaLnBrk="0" hangingPunct="0">
              <a:defRPr sz="2400">
                <a:solidFill>
                  <a:schemeClr val="tx1"/>
                </a:solidFill>
                <a:latin typeface="Times New Roman" panose="02020603050405020304" pitchFamily="18" charset="0"/>
                <a:cs typeface="Arial" panose="020B0604020202020204" pitchFamily="34" charset="0"/>
              </a:defRPr>
            </a:lvl4pPr>
            <a:lvl5pPr marL="2057400" indent="-228600" defTabSz="922338" eaLnBrk="0" hangingPunct="0">
              <a:defRPr sz="2400">
                <a:solidFill>
                  <a:schemeClr val="tx1"/>
                </a:solidFill>
                <a:latin typeface="Times New Roman" panose="02020603050405020304" pitchFamily="18" charset="0"/>
                <a:cs typeface="Arial" panose="020B0604020202020204" pitchFamily="34" charset="0"/>
              </a:defRPr>
            </a:lvl5pPr>
            <a:lvl6pPr marL="2514600" indent="-228600" defTabSz="922338"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922338"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922338"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922338"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FA22C5B6-3526-4D73-BC51-F3AE00DC8C03}" type="slidenum">
              <a:rPr lang="en-US" sz="1200"/>
              <a:pPr eaLnBrk="1" hangingPunct="1"/>
              <a:t>5</a:t>
            </a:fld>
            <a:endParaRPr lang="en-US" sz="1200"/>
          </a:p>
        </p:txBody>
      </p:sp>
      <p:sp>
        <p:nvSpPr>
          <p:cNvPr id="89091" name="Rectangle 2"/>
          <p:cNvSpPr>
            <a:spLocks noGrp="1" noRot="1" noChangeAspect="1" noChangeArrowheads="1" noTextEdit="1"/>
          </p:cNvSpPr>
          <p:nvPr>
            <p:ph type="sldImg"/>
          </p:nvPr>
        </p:nvSpPr>
        <p:spPr>
          <a:xfrm>
            <a:off x="1144588" y="685800"/>
            <a:ext cx="4572000" cy="3429000"/>
          </a:xfrm>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2206988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DA7734D2-43B5-4E4C-901C-83A4A9BD352D}" type="slidenum">
              <a:rPr lang="en-US" smtClean="0">
                <a:ea typeface="MS PGothic" pitchFamily="34" charset="-128"/>
              </a:rPr>
              <a:pPr/>
              <a:t>6</a:t>
            </a:fld>
            <a:endParaRPr lang="en-US" smtClean="0">
              <a:ea typeface="MS PGothic" pitchFamily="34" charset="-128"/>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232110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DA7734D2-43B5-4E4C-901C-83A4A9BD352D}" type="slidenum">
              <a:rPr lang="en-US" smtClean="0">
                <a:ea typeface="MS PGothic" pitchFamily="34" charset="-128"/>
              </a:rPr>
              <a:pPr/>
              <a:t>7</a:t>
            </a:fld>
            <a:endParaRPr lang="en-US" smtClean="0">
              <a:ea typeface="MS PGothic" pitchFamily="34" charset="-128"/>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232110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A9C9DF1B-3A2D-458C-8B82-EFC86D6F0E6E}" type="slidenum">
              <a:rPr lang="en-US" smtClean="0">
                <a:ea typeface="MS PGothic" pitchFamily="34" charset="-128"/>
              </a:rPr>
              <a:pPr/>
              <a:t>8</a:t>
            </a:fld>
            <a:endParaRPr lang="en-US" smtClean="0">
              <a:ea typeface="MS PGothic" pitchFamily="34" charset="-128"/>
            </a:endParaRPr>
          </a:p>
        </p:txBody>
      </p:sp>
      <p:sp>
        <p:nvSpPr>
          <p:cNvPr id="3174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18" tIns="45710" rIns="91418" bIns="45710" anchor="b"/>
          <a:lstStyle/>
          <a:p>
            <a:pPr algn="r"/>
            <a:fld id="{470B2C09-11C5-4B55-9194-F34744F770AD}" type="slidenum">
              <a:rPr lang="en-US" sz="1200"/>
              <a:pPr algn="r"/>
              <a:t>8</a:t>
            </a:fld>
            <a:endParaRPr lang="en-US" sz="1200"/>
          </a:p>
        </p:txBody>
      </p:sp>
      <p:sp>
        <p:nvSpPr>
          <p:cNvPr id="31748" name="Rectangle 2"/>
          <p:cNvSpPr>
            <a:spLocks noGrp="1" noRot="1" noChangeAspect="1" noChangeArrowheads="1" noTextEdit="1"/>
          </p:cNvSpPr>
          <p:nvPr>
            <p:ph type="sldImg"/>
          </p:nvPr>
        </p:nvSpPr>
        <p:spPr>
          <a:xfrm>
            <a:off x="1144588" y="685800"/>
            <a:ext cx="4572000" cy="3429000"/>
          </a:xfrm>
          <a:ln/>
        </p:spPr>
      </p:sp>
      <p:sp>
        <p:nvSpPr>
          <p:cNvPr id="31749" name="Rectangle 3"/>
          <p:cNvSpPr>
            <a:spLocks noGrp="1" noChangeArrowheads="1"/>
          </p:cNvSpPr>
          <p:nvPr>
            <p:ph type="body" idx="1"/>
          </p:nvPr>
        </p:nvSpPr>
        <p:spPr>
          <a:xfrm>
            <a:off x="685800" y="4343400"/>
            <a:ext cx="5486400" cy="4114800"/>
          </a:xfrm>
          <a:noFill/>
          <a:ln/>
        </p:spPr>
        <p:txBody>
          <a:bodyPr lIns="91418" tIns="45710" rIns="91418" bIns="45710"/>
          <a:lstStyle/>
          <a:p>
            <a:pPr eaLnBrk="1" hangingPunct="1"/>
            <a:endParaRPr lang="en-US" smtClean="0"/>
          </a:p>
        </p:txBody>
      </p:sp>
    </p:spTree>
    <p:extLst>
      <p:ext uri="{BB962C8B-B14F-4D97-AF65-F5344CB8AC3E}">
        <p14:creationId xmlns:p14="http://schemas.microsoft.com/office/powerpoint/2010/main" val="2192274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A9C9DF1B-3A2D-458C-8B82-EFC86D6F0E6E}" type="slidenum">
              <a:rPr lang="en-US" smtClean="0">
                <a:ea typeface="MS PGothic" pitchFamily="34" charset="-128"/>
              </a:rPr>
              <a:pPr/>
              <a:t>10</a:t>
            </a:fld>
            <a:endParaRPr lang="en-US" smtClean="0">
              <a:ea typeface="MS PGothic" pitchFamily="34" charset="-128"/>
            </a:endParaRPr>
          </a:p>
        </p:txBody>
      </p:sp>
      <p:sp>
        <p:nvSpPr>
          <p:cNvPr id="3174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18" tIns="45710" rIns="91418" bIns="45710" anchor="b"/>
          <a:lstStyle/>
          <a:p>
            <a:pPr algn="r"/>
            <a:fld id="{470B2C09-11C5-4B55-9194-F34744F770AD}" type="slidenum">
              <a:rPr lang="en-US" sz="1200"/>
              <a:pPr algn="r"/>
              <a:t>10</a:t>
            </a:fld>
            <a:endParaRPr lang="en-US" sz="1200"/>
          </a:p>
        </p:txBody>
      </p:sp>
      <p:sp>
        <p:nvSpPr>
          <p:cNvPr id="31748" name="Rectangle 2"/>
          <p:cNvSpPr>
            <a:spLocks noGrp="1" noRot="1" noChangeAspect="1" noChangeArrowheads="1" noTextEdit="1"/>
          </p:cNvSpPr>
          <p:nvPr>
            <p:ph type="sldImg"/>
          </p:nvPr>
        </p:nvSpPr>
        <p:spPr>
          <a:xfrm>
            <a:off x="1144588" y="685800"/>
            <a:ext cx="4572000" cy="3429000"/>
          </a:xfrm>
          <a:ln/>
        </p:spPr>
      </p:sp>
      <p:sp>
        <p:nvSpPr>
          <p:cNvPr id="31749" name="Rectangle 3"/>
          <p:cNvSpPr>
            <a:spLocks noGrp="1" noChangeArrowheads="1"/>
          </p:cNvSpPr>
          <p:nvPr>
            <p:ph type="body" idx="1"/>
          </p:nvPr>
        </p:nvSpPr>
        <p:spPr>
          <a:xfrm>
            <a:off x="685800" y="4343400"/>
            <a:ext cx="5486400" cy="4114800"/>
          </a:xfrm>
          <a:noFill/>
          <a:ln/>
        </p:spPr>
        <p:txBody>
          <a:bodyPr lIns="91418" tIns="45710" rIns="91418" bIns="45710"/>
          <a:lstStyle/>
          <a:p>
            <a:pPr eaLnBrk="1" hangingPunct="1"/>
            <a:endParaRPr lang="en-US" smtClean="0"/>
          </a:p>
        </p:txBody>
      </p:sp>
    </p:spTree>
    <p:extLst>
      <p:ext uri="{BB962C8B-B14F-4D97-AF65-F5344CB8AC3E}">
        <p14:creationId xmlns:p14="http://schemas.microsoft.com/office/powerpoint/2010/main" val="869133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009652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A674CF-02AD-48B5-ABDE-82A0F32ACECC}" type="slidenum">
              <a:rPr lang="en-US"/>
              <a:pPr>
                <a:defRPr/>
              </a:pPr>
              <a:t>‹#›</a:t>
            </a:fld>
            <a:endParaRPr lang="en-US"/>
          </a:p>
        </p:txBody>
      </p:sp>
    </p:spTree>
  </p:cSld>
  <p:clrMapOvr>
    <a:masterClrMapping/>
  </p:clrMapOvr>
  <p:transition>
    <p:sndAc>
      <p:end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7DAA9A-F1A1-4138-8858-7D19E35501AC}" type="slidenum">
              <a:rPr lang="en-US"/>
              <a:pPr>
                <a:defRPr/>
              </a:pPr>
              <a:t>‹#›</a:t>
            </a:fld>
            <a:endParaRPr lang="en-US"/>
          </a:p>
        </p:txBody>
      </p:sp>
    </p:spTree>
  </p:cSld>
  <p:clrMapOvr>
    <a:masterClrMapping/>
  </p:clrMapOvr>
  <p:transition>
    <p:sndAc>
      <p:end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ABD6FA-B229-473E-9840-B17FC3D7B9D5}" type="slidenum">
              <a:rPr lang="en-US"/>
              <a:pPr>
                <a:defRPr/>
              </a:pPr>
              <a:t>‹#›</a:t>
            </a:fld>
            <a:endParaRPr lang="en-US"/>
          </a:p>
        </p:txBody>
      </p:sp>
    </p:spTree>
  </p:cSld>
  <p:clrMapOvr>
    <a:masterClrMapping/>
  </p:clrMapOvr>
  <p:transition>
    <p:sndAc>
      <p:endSnd/>
    </p:sndAc>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968984-F4D7-4419-A8D8-FC8AE0C924DC}" type="slidenum">
              <a:rPr lang="en-US"/>
              <a:pPr>
                <a:defRPr/>
              </a:pPr>
              <a:t>‹#›</a:t>
            </a:fld>
            <a:endParaRPr lang="en-US"/>
          </a:p>
        </p:txBody>
      </p:sp>
    </p:spTree>
    <p:extLst>
      <p:ext uri="{BB962C8B-B14F-4D97-AF65-F5344CB8AC3E}">
        <p14:creationId xmlns:p14="http://schemas.microsoft.com/office/powerpoint/2010/main" val="4151526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96C2F3-F736-453A-8A98-C62F6EE57DDF}" type="slidenum">
              <a:rPr lang="en-US"/>
              <a:pPr>
                <a:defRPr/>
              </a:pPr>
              <a:t>‹#›</a:t>
            </a:fld>
            <a:endParaRPr lang="en-US"/>
          </a:p>
        </p:txBody>
      </p:sp>
    </p:spTree>
  </p:cSld>
  <p:clrMapOvr>
    <a:masterClrMapping/>
  </p:clrMapOvr>
  <p:transition>
    <p:sndAc>
      <p:end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58ABAB-7065-4E66-BACF-EA77BD1DD5C4}" type="slidenum">
              <a:rPr lang="en-US"/>
              <a:pPr>
                <a:defRPr/>
              </a:pPr>
              <a:t>‹#›</a:t>
            </a:fld>
            <a:endParaRPr lang="en-US"/>
          </a:p>
        </p:txBody>
      </p:sp>
    </p:spTree>
  </p:cSld>
  <p:clrMapOvr>
    <a:masterClrMapping/>
  </p:clrMapOvr>
  <p:transition>
    <p:sndAc>
      <p:end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63E3A48-1DE2-45AF-89AB-9C521FFB5925}" type="slidenum">
              <a:rPr lang="en-US"/>
              <a:pPr>
                <a:defRPr/>
              </a:pPr>
              <a:t>‹#›</a:t>
            </a:fld>
            <a:endParaRPr lang="en-US"/>
          </a:p>
        </p:txBody>
      </p:sp>
    </p:spTree>
  </p:cSld>
  <p:clrMapOvr>
    <a:masterClrMapping/>
  </p:clrMapOvr>
  <p:transition>
    <p:sndAc>
      <p:end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68B949B-61E5-48B3-9667-91339D1C26D9}" type="slidenum">
              <a:rPr lang="en-US"/>
              <a:pPr>
                <a:defRPr/>
              </a:pPr>
              <a:t>‹#›</a:t>
            </a:fld>
            <a:endParaRPr lang="en-US"/>
          </a:p>
        </p:txBody>
      </p:sp>
    </p:spTree>
  </p:cSld>
  <p:clrMapOvr>
    <a:masterClrMapping/>
  </p:clrMapOvr>
  <p:transition>
    <p:sndAc>
      <p:end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0FABEB8-131E-4DD9-AB95-D9DFD0FC9909}" type="slidenum">
              <a:rPr lang="en-US"/>
              <a:pPr>
                <a:defRPr/>
              </a:pPr>
              <a:t>‹#›</a:t>
            </a:fld>
            <a:endParaRPr lang="en-US"/>
          </a:p>
        </p:txBody>
      </p:sp>
    </p:spTree>
  </p:cSld>
  <p:clrMapOvr>
    <a:masterClrMapping/>
  </p:clrMapOvr>
  <p:transition>
    <p:sndAc>
      <p:end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98958B8-1D51-4DC7-8922-08E7BC489A44}" type="slidenum">
              <a:rPr lang="en-US"/>
              <a:pPr>
                <a:defRPr/>
              </a:pPr>
              <a:t>‹#›</a:t>
            </a:fld>
            <a:endParaRPr lang="en-US"/>
          </a:p>
        </p:txBody>
      </p:sp>
    </p:spTree>
  </p:cSld>
  <p:clrMapOvr>
    <a:masterClrMapping/>
  </p:clrMapOvr>
  <p:transition>
    <p:sndAc>
      <p:end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AC3F14-2D20-4C8F-BDFF-E1AF2A778DE1}" type="slidenum">
              <a:rPr lang="en-US"/>
              <a:pPr>
                <a:defRPr/>
              </a:pPr>
              <a:t>‹#›</a:t>
            </a:fld>
            <a:endParaRPr lang="en-US"/>
          </a:p>
        </p:txBody>
      </p:sp>
    </p:spTree>
  </p:cSld>
  <p:clrMapOvr>
    <a:masterClrMapping/>
  </p:clrMapOvr>
  <p:transition>
    <p:sndAc>
      <p:end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0E8B40-8E47-4C71-9FB8-84FFE9A13580}" type="slidenum">
              <a:rPr lang="en-US"/>
              <a:pPr>
                <a:defRPr/>
              </a:pPr>
              <a:t>‹#›</a:t>
            </a:fld>
            <a:endParaRPr lang="en-US"/>
          </a:p>
        </p:txBody>
      </p:sp>
    </p:spTree>
  </p:cSld>
  <p:clrMapOvr>
    <a:masterClrMapping/>
  </p:clrMapOvr>
  <p:transition>
    <p:sndAc>
      <p:end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47"/>
            </a:gs>
            <a:gs pos="100000">
              <a:srgbClr val="0000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09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ea typeface="+mn-ea"/>
                <a:cs typeface="+mn-cs"/>
              </a:defRPr>
            </a:lvl1pPr>
          </a:lstStyle>
          <a:p>
            <a:pPr>
              <a:defRPr/>
            </a:pPr>
            <a:endParaRPr lang="en-US"/>
          </a:p>
        </p:txBody>
      </p:sp>
      <p:sp>
        <p:nvSpPr>
          <p:cNvPr id="809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ea typeface="+mn-ea"/>
                <a:cs typeface="+mn-cs"/>
              </a:defRPr>
            </a:lvl1pPr>
          </a:lstStyle>
          <a:p>
            <a:pPr>
              <a:defRPr/>
            </a:pPr>
            <a:endParaRPr lang="en-US"/>
          </a:p>
        </p:txBody>
      </p:sp>
      <p:sp>
        <p:nvSpPr>
          <p:cNvPr id="809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ea typeface="+mn-ea"/>
                <a:cs typeface="+mn-cs"/>
              </a:defRPr>
            </a:lvl1pPr>
          </a:lstStyle>
          <a:p>
            <a:pPr>
              <a:defRPr/>
            </a:pPr>
            <a:fld id="{3C178814-3379-420A-943C-E5C2C2D2F5F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transition>
    <p:sndAc>
      <p:endSnd/>
    </p:sndAc>
  </p:transition>
  <p:timing>
    <p:tnLst>
      <p:par>
        <p:cTn id="1" dur="indefinite" restart="never" nodeType="tmRoot"/>
      </p:par>
    </p:tnLst>
  </p:timing>
  <p:txStyles>
    <p:titleStyle>
      <a:lvl1pPr algn="ctr" rtl="0" eaLnBrk="0" fontAlgn="base" hangingPunct="0">
        <a:spcBef>
          <a:spcPct val="0"/>
        </a:spcBef>
        <a:spcAft>
          <a:spcPct val="0"/>
        </a:spcAft>
        <a:defRPr sz="4400" b="1">
          <a:solidFill>
            <a:srgbClr val="FFFF00"/>
          </a:solidFill>
          <a:latin typeface="+mj-lt"/>
          <a:ea typeface="+mj-ea"/>
          <a:cs typeface="+mj-cs"/>
        </a:defRPr>
      </a:lvl1pPr>
      <a:lvl2pPr algn="ctr" rtl="0" eaLnBrk="0" fontAlgn="base" hangingPunct="0">
        <a:spcBef>
          <a:spcPct val="0"/>
        </a:spcBef>
        <a:spcAft>
          <a:spcPct val="0"/>
        </a:spcAft>
        <a:defRPr sz="4400" b="1">
          <a:solidFill>
            <a:srgbClr val="FFFF00"/>
          </a:solidFill>
          <a:latin typeface="Arial" charset="0"/>
        </a:defRPr>
      </a:lvl2pPr>
      <a:lvl3pPr algn="ctr" rtl="0" eaLnBrk="0" fontAlgn="base" hangingPunct="0">
        <a:spcBef>
          <a:spcPct val="0"/>
        </a:spcBef>
        <a:spcAft>
          <a:spcPct val="0"/>
        </a:spcAft>
        <a:defRPr sz="4400" b="1">
          <a:solidFill>
            <a:srgbClr val="FFFF00"/>
          </a:solidFill>
          <a:latin typeface="Arial" charset="0"/>
        </a:defRPr>
      </a:lvl3pPr>
      <a:lvl4pPr algn="ctr" rtl="0" eaLnBrk="0" fontAlgn="base" hangingPunct="0">
        <a:spcBef>
          <a:spcPct val="0"/>
        </a:spcBef>
        <a:spcAft>
          <a:spcPct val="0"/>
        </a:spcAft>
        <a:defRPr sz="4400" b="1">
          <a:solidFill>
            <a:srgbClr val="FFFF00"/>
          </a:solidFill>
          <a:latin typeface="Arial" charset="0"/>
        </a:defRPr>
      </a:lvl4pPr>
      <a:lvl5pPr algn="ctr" rtl="0" eaLnBrk="0" fontAlgn="base" hangingPunct="0">
        <a:spcBef>
          <a:spcPct val="0"/>
        </a:spcBef>
        <a:spcAft>
          <a:spcPct val="0"/>
        </a:spcAft>
        <a:defRPr sz="4400" b="1">
          <a:solidFill>
            <a:srgbClr val="FFFF00"/>
          </a:solidFill>
          <a:latin typeface="Arial" charset="0"/>
        </a:defRPr>
      </a:lvl5pPr>
      <a:lvl6pPr marL="457200" algn="ctr" rtl="0" eaLnBrk="0" fontAlgn="base" hangingPunct="0">
        <a:spcBef>
          <a:spcPct val="0"/>
        </a:spcBef>
        <a:spcAft>
          <a:spcPct val="0"/>
        </a:spcAft>
        <a:defRPr sz="4400" b="1">
          <a:solidFill>
            <a:srgbClr val="FFFF00"/>
          </a:solidFill>
          <a:latin typeface="Arial" charset="0"/>
        </a:defRPr>
      </a:lvl6pPr>
      <a:lvl7pPr marL="914400" algn="ctr" rtl="0" eaLnBrk="0" fontAlgn="base" hangingPunct="0">
        <a:spcBef>
          <a:spcPct val="0"/>
        </a:spcBef>
        <a:spcAft>
          <a:spcPct val="0"/>
        </a:spcAft>
        <a:defRPr sz="4400" b="1">
          <a:solidFill>
            <a:srgbClr val="FFFF00"/>
          </a:solidFill>
          <a:latin typeface="Arial" charset="0"/>
        </a:defRPr>
      </a:lvl7pPr>
      <a:lvl8pPr marL="1371600" algn="ctr" rtl="0" eaLnBrk="0" fontAlgn="base" hangingPunct="0">
        <a:spcBef>
          <a:spcPct val="0"/>
        </a:spcBef>
        <a:spcAft>
          <a:spcPct val="0"/>
        </a:spcAft>
        <a:defRPr sz="4400" b="1">
          <a:solidFill>
            <a:srgbClr val="FFFF00"/>
          </a:solidFill>
          <a:latin typeface="Arial" charset="0"/>
        </a:defRPr>
      </a:lvl8pPr>
      <a:lvl9pPr marL="1828800" algn="ctr" rtl="0" eaLnBrk="0" fontAlgn="base" hangingPunct="0">
        <a:spcBef>
          <a:spcPct val="0"/>
        </a:spcBef>
        <a:spcAft>
          <a:spcPct val="0"/>
        </a:spcAft>
        <a:defRPr sz="4400" b="1">
          <a:solidFill>
            <a:srgbClr val="FFFF00"/>
          </a:solidFill>
          <a:latin typeface="Arial" charset="0"/>
        </a:defRPr>
      </a:lvl9pPr>
    </p:titleStyle>
    <p:bodyStyle>
      <a:lvl1pPr marL="342900" indent="-342900" algn="l" rtl="0" eaLnBrk="0" fontAlgn="base" hangingPunct="0">
        <a:spcBef>
          <a:spcPct val="20000"/>
        </a:spcBef>
        <a:spcAft>
          <a:spcPct val="0"/>
        </a:spcAft>
        <a:buClr>
          <a:srgbClr val="FFFF00"/>
        </a:buClr>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FF00"/>
        </a:buClr>
        <a:buChar char="•"/>
        <a:defRPr sz="2800" b="1">
          <a:solidFill>
            <a:schemeClr val="bg1"/>
          </a:solidFill>
          <a:latin typeface="+mn-lt"/>
        </a:defRPr>
      </a:lvl2pPr>
      <a:lvl3pPr marL="1143000" indent="-228600" algn="l" rtl="0" eaLnBrk="0" fontAlgn="base" hangingPunct="0">
        <a:spcBef>
          <a:spcPct val="20000"/>
        </a:spcBef>
        <a:spcAft>
          <a:spcPct val="0"/>
        </a:spcAft>
        <a:buClr>
          <a:srgbClr val="FFFF00"/>
        </a:buClr>
        <a:buChar char="•"/>
        <a:defRPr sz="2400" b="1">
          <a:solidFill>
            <a:schemeClr val="bg1"/>
          </a:solidFill>
          <a:latin typeface="+mn-lt"/>
        </a:defRPr>
      </a:lvl3pPr>
      <a:lvl4pPr marL="1600200" indent="-228600" algn="l" rtl="0" eaLnBrk="0" fontAlgn="base" hangingPunct="0">
        <a:spcBef>
          <a:spcPct val="20000"/>
        </a:spcBef>
        <a:spcAft>
          <a:spcPct val="0"/>
        </a:spcAft>
        <a:buClr>
          <a:srgbClr val="FFFF00"/>
        </a:buClr>
        <a:buChar char="•"/>
        <a:defRPr sz="2000" b="1">
          <a:solidFill>
            <a:schemeClr val="bg1"/>
          </a:solidFill>
          <a:latin typeface="+mn-lt"/>
        </a:defRPr>
      </a:lvl4pPr>
      <a:lvl5pPr marL="2057400" indent="-228600" algn="l" rtl="0" eaLnBrk="0" fontAlgn="base" hangingPunct="0">
        <a:spcBef>
          <a:spcPct val="20000"/>
        </a:spcBef>
        <a:spcAft>
          <a:spcPct val="0"/>
        </a:spcAft>
        <a:buClr>
          <a:srgbClr val="FFFF00"/>
        </a:buClr>
        <a:buChar char="•"/>
        <a:defRPr sz="2000" b="1">
          <a:solidFill>
            <a:schemeClr val="bg1"/>
          </a:solidFill>
          <a:latin typeface="+mn-lt"/>
        </a:defRPr>
      </a:lvl5pPr>
      <a:lvl6pPr marL="2514600" indent="-228600" algn="l" rtl="0" eaLnBrk="0" fontAlgn="base" hangingPunct="0">
        <a:spcBef>
          <a:spcPct val="20000"/>
        </a:spcBef>
        <a:spcAft>
          <a:spcPct val="0"/>
        </a:spcAft>
        <a:buClr>
          <a:srgbClr val="FFFF00"/>
        </a:buClr>
        <a:buChar char="•"/>
        <a:defRPr sz="2000" b="1">
          <a:solidFill>
            <a:schemeClr val="bg1"/>
          </a:solidFill>
          <a:latin typeface="+mn-lt"/>
        </a:defRPr>
      </a:lvl6pPr>
      <a:lvl7pPr marL="2971800" indent="-228600" algn="l" rtl="0" eaLnBrk="0" fontAlgn="base" hangingPunct="0">
        <a:spcBef>
          <a:spcPct val="20000"/>
        </a:spcBef>
        <a:spcAft>
          <a:spcPct val="0"/>
        </a:spcAft>
        <a:buClr>
          <a:srgbClr val="FFFF00"/>
        </a:buClr>
        <a:buChar char="•"/>
        <a:defRPr sz="2000" b="1">
          <a:solidFill>
            <a:schemeClr val="bg1"/>
          </a:solidFill>
          <a:latin typeface="+mn-lt"/>
        </a:defRPr>
      </a:lvl7pPr>
      <a:lvl8pPr marL="3429000" indent="-228600" algn="l" rtl="0" eaLnBrk="0" fontAlgn="base" hangingPunct="0">
        <a:spcBef>
          <a:spcPct val="20000"/>
        </a:spcBef>
        <a:spcAft>
          <a:spcPct val="0"/>
        </a:spcAft>
        <a:buClr>
          <a:srgbClr val="FFFF00"/>
        </a:buClr>
        <a:buChar char="•"/>
        <a:defRPr sz="2000" b="1">
          <a:solidFill>
            <a:schemeClr val="bg1"/>
          </a:solidFill>
          <a:latin typeface="+mn-lt"/>
        </a:defRPr>
      </a:lvl8pPr>
      <a:lvl9pPr marL="3886200" indent="-228600" algn="l" rtl="0" eaLnBrk="0" fontAlgn="base" hangingPunct="0">
        <a:spcBef>
          <a:spcPct val="20000"/>
        </a:spcBef>
        <a:spcAft>
          <a:spcPct val="0"/>
        </a:spcAft>
        <a:buClr>
          <a:srgbClr val="FFFF00"/>
        </a:buClr>
        <a:buChar char="•"/>
        <a:defRPr sz="20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8pCVGZx8wLc6QM&amp;tbnid=NI_AJTwgR06OxM:&amp;ved=0CAUQjRw&amp;url=http://timesonline.typepad.com/dons_life/2011/07/no-confidence-in-david-willetts.html&amp;ei=V4BIUvudGMWuqAGrpoAQ&amp;bvm=bv.53217764,d.aWM&amp;psig=AFQjCNHsaL5oM1Iz3VjIYH4oyGNwZs8F_A&amp;ust=1380569480369853" TargetMode="External"/><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3.png"/><Relationship Id="rId7"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hyperlink" Target="http://www.biofortified.org/wp-content/uploads/2011/05/veldproef-resistente-aardappelen1.jp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hyperlink" Target="http://maps.grida.no/library/files/storage/2_201_populationgrowth.png"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6.jpeg"/><Relationship Id="rId3" Type="http://schemas.openxmlformats.org/officeDocument/2006/relationships/image" Target="../media/image57.jpe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9.jpeg"/><Relationship Id="rId11" Type="http://schemas.openxmlformats.org/officeDocument/2006/relationships/image" Target="../media/image64.png"/><Relationship Id="rId5" Type="http://schemas.openxmlformats.org/officeDocument/2006/relationships/image" Target="../media/image58.jpeg"/><Relationship Id="rId10" Type="http://schemas.openxmlformats.org/officeDocument/2006/relationships/image" Target="../media/image63.wmf"/><Relationship Id="rId4" Type="http://schemas.openxmlformats.org/officeDocument/2006/relationships/image" Target="../media/image21.jpeg"/><Relationship Id="rId9" Type="http://schemas.openxmlformats.org/officeDocument/2006/relationships/image" Target="../media/image62.wmf"/></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19.xml"/><Relationship Id="rId7" Type="http://schemas.openxmlformats.org/officeDocument/2006/relationships/image" Target="../media/image71.pn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70.png"/><Relationship Id="rId4" Type="http://schemas.openxmlformats.org/officeDocument/2006/relationships/oleObject" Target="../embeddings/oleObject1.bin"/><Relationship Id="rId9" Type="http://schemas.openxmlformats.org/officeDocument/2006/relationships/image" Target="../media/image7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jpeg"/><Relationship Id="rId12" Type="http://schemas.openxmlformats.org/officeDocument/2006/relationships/image" Target="../media/image14.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idx="4294967295"/>
          </p:nvPr>
        </p:nvSpPr>
        <p:spPr>
          <a:xfrm>
            <a:off x="971550" y="5605463"/>
            <a:ext cx="7467600" cy="609600"/>
          </a:xfrm>
        </p:spPr>
        <p:txBody>
          <a:bodyPr/>
          <a:lstStyle/>
          <a:p>
            <a:pPr eaLnBrk="1" hangingPunct="1"/>
            <a:r>
              <a:rPr lang="en-US" sz="2400" smtClean="0"/>
              <a:t/>
            </a:r>
            <a:br>
              <a:rPr lang="en-US" sz="2400" smtClean="0"/>
            </a:br>
            <a:r>
              <a:rPr lang="en-US" sz="2400" b="0" i="1" smtClean="0"/>
              <a:t/>
            </a:r>
            <a:br>
              <a:rPr lang="en-US" sz="2400" b="0" i="1" smtClean="0"/>
            </a:br>
            <a:endParaRPr lang="en-US" sz="3600" b="0" i="1" smtClean="0"/>
          </a:p>
        </p:txBody>
      </p:sp>
      <p:sp>
        <p:nvSpPr>
          <p:cNvPr id="4100" name="Rectangle 5"/>
          <p:cNvSpPr>
            <a:spLocks noChangeArrowheads="1"/>
          </p:cNvSpPr>
          <p:nvPr/>
        </p:nvSpPr>
        <p:spPr bwMode="auto">
          <a:xfrm>
            <a:off x="304800" y="304800"/>
            <a:ext cx="8610600" cy="6400800"/>
          </a:xfrm>
          <a:prstGeom prst="rect">
            <a:avLst/>
          </a:prstGeom>
          <a:noFill/>
          <a:ln w="152400" cmpd="tri">
            <a:solidFill>
              <a:schemeClr val="accent2"/>
            </a:solidFill>
            <a:miter lim="800000"/>
            <a:headEnd/>
            <a:tailEnd/>
          </a:ln>
        </p:spPr>
        <p:txBody>
          <a:bodyPr wrap="none" anchor="ctr"/>
          <a:lstStyle/>
          <a:p>
            <a:pPr eaLnBrk="0" hangingPunct="0"/>
            <a:endParaRPr lang="en-US" sz="1800"/>
          </a:p>
        </p:txBody>
      </p:sp>
      <p:sp>
        <p:nvSpPr>
          <p:cNvPr id="6" name="Rectangle 3"/>
          <p:cNvSpPr txBox="1">
            <a:spLocks noChangeArrowheads="1"/>
          </p:cNvSpPr>
          <p:nvPr/>
        </p:nvSpPr>
        <p:spPr bwMode="auto">
          <a:xfrm>
            <a:off x="500063" y="304800"/>
            <a:ext cx="8358187"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FF00"/>
              </a:buClr>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FF00"/>
              </a:buClr>
              <a:buChar char="•"/>
              <a:defRPr sz="2800" b="1">
                <a:solidFill>
                  <a:schemeClr val="bg1"/>
                </a:solidFill>
                <a:latin typeface="+mn-lt"/>
              </a:defRPr>
            </a:lvl2pPr>
            <a:lvl3pPr marL="1143000" indent="-228600" algn="l" rtl="0" eaLnBrk="0" fontAlgn="base" hangingPunct="0">
              <a:spcBef>
                <a:spcPct val="20000"/>
              </a:spcBef>
              <a:spcAft>
                <a:spcPct val="0"/>
              </a:spcAft>
              <a:buClr>
                <a:srgbClr val="FFFF00"/>
              </a:buClr>
              <a:buChar char="•"/>
              <a:defRPr sz="2400" b="1">
                <a:solidFill>
                  <a:schemeClr val="bg1"/>
                </a:solidFill>
                <a:latin typeface="+mn-lt"/>
              </a:defRPr>
            </a:lvl3pPr>
            <a:lvl4pPr marL="1600200" indent="-228600" algn="l" rtl="0" eaLnBrk="0" fontAlgn="base" hangingPunct="0">
              <a:spcBef>
                <a:spcPct val="20000"/>
              </a:spcBef>
              <a:spcAft>
                <a:spcPct val="0"/>
              </a:spcAft>
              <a:buClr>
                <a:srgbClr val="FFFF00"/>
              </a:buClr>
              <a:buChar char="•"/>
              <a:defRPr sz="2000" b="1">
                <a:solidFill>
                  <a:schemeClr val="bg1"/>
                </a:solidFill>
                <a:latin typeface="+mn-lt"/>
              </a:defRPr>
            </a:lvl4pPr>
            <a:lvl5pPr marL="2057400" indent="-228600" algn="l" rtl="0" eaLnBrk="0" fontAlgn="base" hangingPunct="0">
              <a:spcBef>
                <a:spcPct val="20000"/>
              </a:spcBef>
              <a:spcAft>
                <a:spcPct val="0"/>
              </a:spcAft>
              <a:buClr>
                <a:srgbClr val="FFFF00"/>
              </a:buClr>
              <a:buChar char="•"/>
              <a:defRPr sz="2000" b="1">
                <a:solidFill>
                  <a:schemeClr val="bg1"/>
                </a:solidFill>
                <a:latin typeface="+mn-lt"/>
              </a:defRPr>
            </a:lvl5pPr>
            <a:lvl6pPr marL="2514600" indent="-228600" algn="l" rtl="0" eaLnBrk="0" fontAlgn="base" hangingPunct="0">
              <a:spcBef>
                <a:spcPct val="20000"/>
              </a:spcBef>
              <a:spcAft>
                <a:spcPct val="0"/>
              </a:spcAft>
              <a:buClr>
                <a:srgbClr val="FFFF00"/>
              </a:buClr>
              <a:buChar char="•"/>
              <a:defRPr sz="2000" b="1">
                <a:solidFill>
                  <a:schemeClr val="bg1"/>
                </a:solidFill>
                <a:latin typeface="+mn-lt"/>
              </a:defRPr>
            </a:lvl6pPr>
            <a:lvl7pPr marL="2971800" indent="-228600" algn="l" rtl="0" eaLnBrk="0" fontAlgn="base" hangingPunct="0">
              <a:spcBef>
                <a:spcPct val="20000"/>
              </a:spcBef>
              <a:spcAft>
                <a:spcPct val="0"/>
              </a:spcAft>
              <a:buClr>
                <a:srgbClr val="FFFF00"/>
              </a:buClr>
              <a:buChar char="•"/>
              <a:defRPr sz="2000" b="1">
                <a:solidFill>
                  <a:schemeClr val="bg1"/>
                </a:solidFill>
                <a:latin typeface="+mn-lt"/>
              </a:defRPr>
            </a:lvl7pPr>
            <a:lvl8pPr marL="3429000" indent="-228600" algn="l" rtl="0" eaLnBrk="0" fontAlgn="base" hangingPunct="0">
              <a:spcBef>
                <a:spcPct val="20000"/>
              </a:spcBef>
              <a:spcAft>
                <a:spcPct val="0"/>
              </a:spcAft>
              <a:buClr>
                <a:srgbClr val="FFFF00"/>
              </a:buClr>
              <a:buChar char="•"/>
              <a:defRPr sz="2000" b="1">
                <a:solidFill>
                  <a:schemeClr val="bg1"/>
                </a:solidFill>
                <a:latin typeface="+mn-lt"/>
              </a:defRPr>
            </a:lvl8pPr>
            <a:lvl9pPr marL="3886200" indent="-228600" algn="l" rtl="0" eaLnBrk="0" fontAlgn="base" hangingPunct="0">
              <a:spcBef>
                <a:spcPct val="20000"/>
              </a:spcBef>
              <a:spcAft>
                <a:spcPct val="0"/>
              </a:spcAft>
              <a:buClr>
                <a:srgbClr val="FFFF00"/>
              </a:buClr>
              <a:buChar char="•"/>
              <a:defRPr sz="2000" b="1">
                <a:solidFill>
                  <a:schemeClr val="bg1"/>
                </a:solidFill>
                <a:latin typeface="+mn-lt"/>
              </a:defRPr>
            </a:lvl9pPr>
          </a:lstStyle>
          <a:p>
            <a:pPr marL="0" indent="0" algn="ctr">
              <a:buNone/>
            </a:pPr>
            <a:r>
              <a:rPr lang="en-US" sz="3600" dirty="0" smtClean="0"/>
              <a:t>Why we all need to get along!</a:t>
            </a:r>
            <a:r>
              <a:rPr lang="en-US" sz="2800" dirty="0"/>
              <a:t> </a:t>
            </a:r>
            <a:endParaRPr lang="en-US" sz="2800" dirty="0" smtClean="0"/>
          </a:p>
          <a:p>
            <a:pPr marL="0" indent="0" algn="ctr">
              <a:buNone/>
            </a:pPr>
            <a:r>
              <a:rPr lang="en-US" sz="2800" dirty="0" smtClean="0"/>
              <a:t>Agricultural Biotechnology Use </a:t>
            </a:r>
            <a:r>
              <a:rPr lang="en-US" sz="2800" dirty="0"/>
              <a:t>all the tools in the </a:t>
            </a:r>
            <a:r>
              <a:rPr lang="en-US" sz="2800" dirty="0" smtClean="0"/>
              <a:t>toolbox</a:t>
            </a:r>
            <a:endParaRPr lang="en-US" sz="2800" dirty="0" smtClean="0">
              <a:cs typeface="Times New Roman" pitchFamily="18" charset="0"/>
            </a:endParaRPr>
          </a:p>
          <a:p>
            <a:pPr algn="ctr" eaLnBrk="1" hangingPunct="1">
              <a:buFontTx/>
              <a:buNone/>
            </a:pPr>
            <a:endParaRPr lang="en-US" sz="2800" dirty="0" smtClean="0">
              <a:cs typeface="Times New Roman" pitchFamily="18" charset="0"/>
            </a:endParaRPr>
          </a:p>
          <a:p>
            <a:pPr algn="ctr" eaLnBrk="1" hangingPunct="1">
              <a:buFontTx/>
              <a:buNone/>
            </a:pPr>
            <a:endParaRPr lang="en-US" sz="2800" dirty="0" smtClean="0">
              <a:cs typeface="Times New Roman" pitchFamily="18" charset="0"/>
            </a:endParaRPr>
          </a:p>
          <a:p>
            <a:pPr algn="ctr" eaLnBrk="1" hangingPunct="1">
              <a:buFontTx/>
              <a:buNone/>
            </a:pPr>
            <a:endParaRPr lang="en-US" sz="2800" dirty="0" smtClean="0">
              <a:cs typeface="Times New Roman" pitchFamily="18" charset="0"/>
            </a:endParaRPr>
          </a:p>
          <a:p>
            <a:pPr algn="ctr" eaLnBrk="1" hangingPunct="1">
              <a:buFontTx/>
              <a:buNone/>
            </a:pPr>
            <a:endParaRPr lang="en-US" sz="2800" dirty="0" smtClean="0">
              <a:cs typeface="Times New Roman" pitchFamily="18" charset="0"/>
            </a:endParaRPr>
          </a:p>
          <a:p>
            <a:pPr algn="ctr" eaLnBrk="1" hangingPunct="1">
              <a:buFontTx/>
              <a:buNone/>
            </a:pPr>
            <a:endParaRPr lang="en-US" sz="2800" dirty="0" smtClean="0">
              <a:cs typeface="Times New Roman" pitchFamily="18" charset="0"/>
            </a:endParaRPr>
          </a:p>
          <a:p>
            <a:pPr algn="ctr" eaLnBrk="1" hangingPunct="1">
              <a:buFontTx/>
              <a:buNone/>
            </a:pPr>
            <a:endParaRPr lang="en-US" sz="2800" dirty="0" smtClean="0">
              <a:cs typeface="Times New Roman" pitchFamily="18" charset="0"/>
            </a:endParaRPr>
          </a:p>
          <a:p>
            <a:pPr algn="ctr" eaLnBrk="1" hangingPunct="1">
              <a:buFontTx/>
              <a:buNone/>
            </a:pPr>
            <a:endParaRPr lang="en-US" sz="2800" dirty="0" smtClean="0">
              <a:cs typeface="Times New Roman" pitchFamily="18" charset="0"/>
            </a:endParaRPr>
          </a:p>
          <a:p>
            <a:pPr algn="ctr" eaLnBrk="1" hangingPunct="1">
              <a:buFontTx/>
              <a:buNone/>
            </a:pPr>
            <a:r>
              <a:rPr lang="en-US" sz="2800" dirty="0" smtClean="0">
                <a:cs typeface="Times New Roman" pitchFamily="18" charset="0"/>
              </a:rPr>
              <a:t>Martina Newell-</a:t>
            </a:r>
            <a:r>
              <a:rPr lang="en-US" sz="2800" dirty="0" err="1" smtClean="0">
                <a:cs typeface="Times New Roman" pitchFamily="18" charset="0"/>
              </a:rPr>
              <a:t>McGloughlin</a:t>
            </a:r>
            <a:r>
              <a:rPr lang="en-US" sz="2800" dirty="0" smtClean="0">
                <a:cs typeface="Times New Roman" pitchFamily="18" charset="0"/>
              </a:rPr>
              <a:t> </a:t>
            </a:r>
          </a:p>
          <a:p>
            <a:pPr algn="ctr" eaLnBrk="1" hangingPunct="1">
              <a:buFontTx/>
              <a:buNone/>
            </a:pPr>
            <a:r>
              <a:rPr lang="en-US" sz="2400" dirty="0" smtClean="0">
                <a:cs typeface="Times New Roman" pitchFamily="18" charset="0"/>
              </a:rPr>
              <a:t>Director, International Biotechnology</a:t>
            </a:r>
          </a:p>
          <a:p>
            <a:pPr algn="ctr" eaLnBrk="1" hangingPunct="1">
              <a:buFontTx/>
              <a:buNone/>
            </a:pPr>
            <a:endParaRPr lang="en-US" sz="2400" dirty="0" smtClean="0">
              <a:cs typeface="Times New Roman" pitchFamily="18" charset="0"/>
            </a:endParaRPr>
          </a:p>
          <a:p>
            <a:pPr algn="ctr" eaLnBrk="1" hangingPunct="1">
              <a:buFontTx/>
              <a:buNone/>
            </a:pPr>
            <a:endParaRPr lang="en-US" sz="2400" dirty="0" smtClean="0">
              <a:cs typeface="Times New Roman" pitchFamily="18" charset="0"/>
            </a:endParaRPr>
          </a:p>
          <a:p>
            <a:pPr algn="ctr" eaLnBrk="1" hangingPunct="1">
              <a:buFontTx/>
              <a:buNone/>
            </a:pPr>
            <a:endParaRPr lang="en-US" sz="800" dirty="0" smtClean="0">
              <a:cs typeface="Times New Roman" pitchFamily="18" charset="0"/>
            </a:endParaRPr>
          </a:p>
          <a:p>
            <a:pPr algn="ctr" eaLnBrk="1" hangingPunct="1">
              <a:buFontTx/>
              <a:buNone/>
            </a:pPr>
            <a:endParaRPr lang="en-US" sz="2000" dirty="0" smtClean="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2286001"/>
            <a:ext cx="9072562" cy="2419350"/>
          </a:xfrm>
          <a:prstGeom prst="rect">
            <a:avLst/>
          </a:prstGeom>
        </p:spPr>
      </p:pic>
    </p:spTree>
    <p:extLst>
      <p:ext uri="{BB962C8B-B14F-4D97-AF65-F5344CB8AC3E}">
        <p14:creationId xmlns:p14="http://schemas.microsoft.com/office/powerpoint/2010/main" val="1560447623"/>
      </p:ext>
    </p:extLst>
  </p:cSld>
  <p:clrMapOvr>
    <a:masterClrMapping/>
  </p:clrMapOvr>
  <p:transition>
    <p:sndAc>
      <p:end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2402" name="Text Box 2"/>
          <p:cNvSpPr txBox="1">
            <a:spLocks noChangeArrowheads="1"/>
          </p:cNvSpPr>
          <p:nvPr/>
        </p:nvSpPr>
        <p:spPr bwMode="auto">
          <a:xfrm>
            <a:off x="457200" y="304800"/>
            <a:ext cx="8253413" cy="6186309"/>
          </a:xfrm>
          <a:prstGeom prst="rect">
            <a:avLst/>
          </a:prstGeom>
          <a:noFill/>
          <a:ln w="9525">
            <a:noFill/>
            <a:miter lim="800000"/>
            <a:headEnd/>
            <a:tailEnd/>
          </a:ln>
          <a:effectLst/>
        </p:spPr>
        <p:txBody>
          <a:bodyPr wrap="square">
            <a:spAutoFit/>
          </a:bodyPr>
          <a:lstStyle/>
          <a:p>
            <a:pPr marL="342900" indent="-342900">
              <a:buFont typeface="Arial" panose="020B0604020202020204" pitchFamily="34" charset="0"/>
              <a:buChar char="•"/>
              <a:defRPr/>
            </a:pPr>
            <a:endParaRPr lang="en-US" sz="2000" b="1" dirty="0">
              <a:solidFill>
                <a:schemeClr val="bg1"/>
              </a:solidFill>
              <a:latin typeface="Times New Roman" pitchFamily="18" charset="0"/>
              <a:ea typeface="+mn-ea"/>
              <a:cs typeface="+mn-cs"/>
            </a:endParaRPr>
          </a:p>
          <a:p>
            <a:pPr marL="342900" indent="-342900">
              <a:buFont typeface="Arial" panose="020B0604020202020204" pitchFamily="34" charset="0"/>
              <a:buChar char="•"/>
              <a:defRPr/>
            </a:pPr>
            <a:endParaRPr lang="en-US" sz="2000" b="1" dirty="0">
              <a:solidFill>
                <a:schemeClr val="bg1"/>
              </a:solidFill>
              <a:latin typeface="Times New Roman" pitchFamily="18" charset="0"/>
              <a:ea typeface="+mn-ea"/>
              <a:cs typeface="+mn-cs"/>
            </a:endParaRPr>
          </a:p>
          <a:p>
            <a:pPr marL="342900" indent="-342900">
              <a:buFont typeface="Arial" panose="020B0604020202020204" pitchFamily="34" charset="0"/>
              <a:buChar char="•"/>
              <a:defRPr/>
            </a:pPr>
            <a:r>
              <a:rPr lang="en-US" sz="2000" b="1" dirty="0" smtClean="0">
                <a:solidFill>
                  <a:schemeClr val="bg1"/>
                </a:solidFill>
                <a:latin typeface="Times New Roman" pitchFamily="18" charset="0"/>
                <a:ea typeface="+mn-ea"/>
                <a:cs typeface="+mn-cs"/>
              </a:rPr>
              <a:t>On </a:t>
            </a:r>
            <a:r>
              <a:rPr lang="en-US" sz="2000" b="1" dirty="0">
                <a:solidFill>
                  <a:schemeClr val="bg1"/>
                </a:solidFill>
                <a:latin typeface="Times New Roman" pitchFamily="18" charset="0"/>
                <a:ea typeface="+mn-ea"/>
                <a:cs typeface="+mn-cs"/>
              </a:rPr>
              <a:t>August 27, the United Kingdom Advisory Committee on Releases to the Environment (ACRE) produced three studies examining the structure and basis of the EU regulatory system for crops and foods improved through biotechnology. </a:t>
            </a:r>
            <a:endParaRPr lang="en-US" sz="2000" b="1" dirty="0" smtClean="0">
              <a:solidFill>
                <a:schemeClr val="bg1"/>
              </a:solidFill>
              <a:latin typeface="Times New Roman" pitchFamily="18" charset="0"/>
              <a:ea typeface="+mn-ea"/>
              <a:cs typeface="+mn-cs"/>
            </a:endParaRPr>
          </a:p>
          <a:p>
            <a:pPr marL="342900" indent="-342900">
              <a:buFont typeface="Arial" panose="020B0604020202020204" pitchFamily="34" charset="0"/>
              <a:buChar char="•"/>
              <a:defRPr/>
            </a:pPr>
            <a:endParaRPr lang="en-US" sz="2000" b="1" dirty="0">
              <a:solidFill>
                <a:schemeClr val="bg1"/>
              </a:solidFill>
              <a:latin typeface="Times New Roman" pitchFamily="18" charset="0"/>
              <a:ea typeface="+mn-ea"/>
              <a:cs typeface="+mn-cs"/>
            </a:endParaRPr>
          </a:p>
          <a:p>
            <a:pPr marL="342900" indent="-342900">
              <a:buFont typeface="Arial" panose="020B0604020202020204" pitchFamily="34" charset="0"/>
              <a:buChar char="•"/>
              <a:defRPr/>
            </a:pPr>
            <a:r>
              <a:rPr lang="en-US" sz="2000" b="1" dirty="0" smtClean="0">
                <a:solidFill>
                  <a:schemeClr val="bg1"/>
                </a:solidFill>
                <a:latin typeface="Times New Roman" pitchFamily="18" charset="0"/>
                <a:ea typeface="+mn-ea"/>
                <a:cs typeface="+mn-cs"/>
              </a:rPr>
              <a:t>Taken </a:t>
            </a:r>
            <a:r>
              <a:rPr lang="en-US" sz="2000" b="1" dirty="0">
                <a:solidFill>
                  <a:schemeClr val="bg1"/>
                </a:solidFill>
                <a:latin typeface="Times New Roman" pitchFamily="18" charset="0"/>
                <a:ea typeface="+mn-ea"/>
                <a:cs typeface="+mn-cs"/>
              </a:rPr>
              <a:t>together, these reports demonstrate the existing EU regulatory system to </a:t>
            </a:r>
            <a:r>
              <a:rPr lang="en-US" sz="2000" b="1" dirty="0" smtClean="0">
                <a:solidFill>
                  <a:schemeClr val="bg1"/>
                </a:solidFill>
                <a:latin typeface="Times New Roman" pitchFamily="18" charset="0"/>
                <a:ea typeface="+mn-ea"/>
                <a:cs typeface="+mn-cs"/>
              </a:rPr>
              <a:t>be  </a:t>
            </a:r>
            <a:r>
              <a:rPr lang="en-US" sz="2000" b="1" dirty="0">
                <a:solidFill>
                  <a:schemeClr val="bg1"/>
                </a:solidFill>
                <a:latin typeface="Times New Roman" pitchFamily="18" charset="0"/>
                <a:ea typeface="+mn-ea"/>
                <a:cs typeface="+mn-cs"/>
              </a:rPr>
              <a:t>without justification in science, data, or experience.  </a:t>
            </a:r>
            <a:endParaRPr lang="en-US" sz="2000" b="1" dirty="0" smtClean="0">
              <a:solidFill>
                <a:schemeClr val="bg1"/>
              </a:solidFill>
              <a:latin typeface="Times New Roman" pitchFamily="18" charset="0"/>
              <a:ea typeface="+mn-ea"/>
              <a:cs typeface="+mn-cs"/>
            </a:endParaRPr>
          </a:p>
          <a:p>
            <a:pPr marL="342900" indent="-342900">
              <a:buFont typeface="Arial" panose="020B0604020202020204" pitchFamily="34" charset="0"/>
              <a:buChar char="•"/>
              <a:defRPr/>
            </a:pPr>
            <a:endParaRPr lang="en-US" sz="2000" b="1" dirty="0" smtClean="0">
              <a:solidFill>
                <a:schemeClr val="bg1"/>
              </a:solidFill>
              <a:latin typeface="Times New Roman" pitchFamily="18" charset="0"/>
              <a:ea typeface="+mn-ea"/>
              <a:cs typeface="+mn-cs"/>
            </a:endParaRPr>
          </a:p>
          <a:p>
            <a:pPr marL="342900" indent="-342900">
              <a:buFont typeface="Arial" panose="020B0604020202020204" pitchFamily="34" charset="0"/>
              <a:buChar char="•"/>
              <a:defRPr/>
            </a:pPr>
            <a:r>
              <a:rPr lang="en-US" sz="2000" b="1" dirty="0" smtClean="0">
                <a:solidFill>
                  <a:schemeClr val="bg1"/>
                </a:solidFill>
                <a:latin typeface="Times New Roman" pitchFamily="18" charset="0"/>
                <a:ea typeface="+mn-ea"/>
                <a:cs typeface="+mn-cs"/>
              </a:rPr>
              <a:t>ACRE </a:t>
            </a:r>
            <a:r>
              <a:rPr lang="en-US" sz="2000" b="1" dirty="0">
                <a:solidFill>
                  <a:schemeClr val="bg1"/>
                </a:solidFill>
                <a:latin typeface="Times New Roman" pitchFamily="18" charset="0"/>
                <a:ea typeface="+mn-ea"/>
                <a:cs typeface="+mn-cs"/>
              </a:rPr>
              <a:t>concludes that, as presently administered, this regime is counterproductive to reducing or managing risks, and discourages investment and innovation needed to address challenges to sustainable agriculture in the EU. </a:t>
            </a:r>
            <a:r>
              <a:rPr lang="en-US" sz="2000" b="1" dirty="0" smtClean="0">
                <a:solidFill>
                  <a:schemeClr val="bg1"/>
                </a:solidFill>
                <a:latin typeface="Times New Roman" pitchFamily="18" charset="0"/>
                <a:ea typeface="+mn-ea"/>
                <a:cs typeface="+mn-cs"/>
              </a:rPr>
              <a:t> </a:t>
            </a:r>
            <a:endParaRPr lang="en-US" sz="2000" b="1" dirty="0">
              <a:solidFill>
                <a:schemeClr val="bg1"/>
              </a:solidFill>
              <a:latin typeface="Times New Roman" pitchFamily="18" charset="0"/>
              <a:ea typeface="+mn-ea"/>
              <a:cs typeface="+mn-cs"/>
            </a:endParaRPr>
          </a:p>
          <a:p>
            <a:pPr marL="342900" indent="-342900">
              <a:buFont typeface="Arial" panose="020B0604020202020204" pitchFamily="34" charset="0"/>
              <a:buChar char="•"/>
              <a:defRPr/>
            </a:pPr>
            <a:endParaRPr lang="en-US" sz="2000" b="1" dirty="0">
              <a:solidFill>
                <a:schemeClr val="bg1"/>
              </a:solidFill>
              <a:latin typeface="Times New Roman" pitchFamily="18" charset="0"/>
              <a:ea typeface="+mn-ea"/>
              <a:cs typeface="+mn-cs"/>
            </a:endParaRPr>
          </a:p>
          <a:p>
            <a:pPr marL="342900" indent="-342900">
              <a:buFont typeface="Arial" panose="020B0604020202020204" pitchFamily="34" charset="0"/>
              <a:buChar char="•"/>
              <a:defRPr/>
            </a:pPr>
            <a:r>
              <a:rPr lang="en-US" sz="2000" b="1" dirty="0">
                <a:solidFill>
                  <a:schemeClr val="bg1"/>
                </a:solidFill>
                <a:latin typeface="Times New Roman" pitchFamily="18" charset="0"/>
                <a:ea typeface="+mn-ea"/>
                <a:cs typeface="+mn-cs"/>
              </a:rPr>
              <a:t>Furthermore, ACRE states that the assumptions on which these regulations are based are contradicted by the patterns of genetic variation found abundantly in nature, and by the natural processes of genetic exchange and evolution through which they came to pass.</a:t>
            </a:r>
            <a:endParaRPr lang="en-US" b="1" dirty="0" smtClean="0">
              <a:solidFill>
                <a:schemeClr val="bg1"/>
              </a:solidFill>
              <a:latin typeface="Times New Roman" pitchFamily="18" charset="0"/>
              <a:ea typeface="+mn-ea"/>
              <a:cs typeface="+mn-cs"/>
            </a:endParaRPr>
          </a:p>
          <a:p>
            <a:pPr marL="342900" indent="-342900">
              <a:buFont typeface="Arial" panose="020B0604020202020204" pitchFamily="34" charset="0"/>
              <a:buChar char="•"/>
              <a:defRPr/>
            </a:pPr>
            <a:endParaRPr lang="en-US" sz="800" b="1" dirty="0">
              <a:solidFill>
                <a:schemeClr val="bg1"/>
              </a:solidFill>
              <a:latin typeface="Times New Roman" pitchFamily="18" charset="0"/>
              <a:ea typeface="+mn-ea"/>
              <a:cs typeface="+mn-cs"/>
            </a:endParaRPr>
          </a:p>
          <a:p>
            <a:pPr marL="342900" indent="-342900">
              <a:buFont typeface="Arial" panose="020B0604020202020204" pitchFamily="34" charset="0"/>
              <a:buChar char="•"/>
              <a:defRPr/>
            </a:pPr>
            <a:endParaRPr lang="en-US" sz="800" b="1" dirty="0">
              <a:solidFill>
                <a:schemeClr val="bg1"/>
              </a:solidFill>
              <a:latin typeface="Times New Roman" pitchFamily="18" charset="0"/>
              <a:ea typeface="+mn-ea"/>
              <a:cs typeface="+mn-cs"/>
            </a:endParaRPr>
          </a:p>
        </p:txBody>
      </p:sp>
      <p:sp>
        <p:nvSpPr>
          <p:cNvPr id="18435" name="Rectangle 8"/>
          <p:cNvSpPr>
            <a:spLocks noChangeArrowheads="1"/>
          </p:cNvSpPr>
          <p:nvPr/>
        </p:nvSpPr>
        <p:spPr bwMode="auto">
          <a:xfrm>
            <a:off x="278606" y="304800"/>
            <a:ext cx="8610600" cy="6400800"/>
          </a:xfrm>
          <a:prstGeom prst="rect">
            <a:avLst/>
          </a:prstGeom>
          <a:noFill/>
          <a:ln w="152400" cmpd="tri">
            <a:solidFill>
              <a:schemeClr val="accent2"/>
            </a:solidFill>
            <a:miter lim="800000"/>
            <a:headEnd/>
            <a:tailEnd/>
          </a:ln>
        </p:spPr>
        <p:txBody>
          <a:bodyPr wrap="none" anchor="ctr"/>
          <a:lstStyle/>
          <a:p>
            <a:pPr eaLnBrk="0" hangingPunct="0"/>
            <a:endParaRPr lang="en-US" sz="1800"/>
          </a:p>
        </p:txBody>
      </p:sp>
      <p:sp>
        <p:nvSpPr>
          <p:cNvPr id="4" name="Title 1"/>
          <p:cNvSpPr txBox="1">
            <a:spLocks/>
          </p:cNvSpPr>
          <p:nvPr/>
        </p:nvSpPr>
        <p:spPr>
          <a:xfrm>
            <a:off x="1066800" y="304800"/>
            <a:ext cx="7772400" cy="228600"/>
          </a:xfrm>
          <a:prstGeom prst="rect">
            <a:avLst/>
          </a:prstGeom>
        </p:spPr>
        <p:txBody>
          <a:bodyPr/>
          <a:lstStyle>
            <a:lvl1pPr algn="ctr" rtl="0" eaLnBrk="0" fontAlgn="base" hangingPunct="0">
              <a:spcBef>
                <a:spcPct val="0"/>
              </a:spcBef>
              <a:spcAft>
                <a:spcPct val="0"/>
              </a:spcAft>
              <a:defRPr sz="4400" b="1">
                <a:solidFill>
                  <a:srgbClr val="FFFF00"/>
                </a:solidFill>
                <a:latin typeface="+mj-lt"/>
                <a:ea typeface="+mj-ea"/>
                <a:cs typeface="+mj-cs"/>
              </a:defRPr>
            </a:lvl1pPr>
            <a:lvl2pPr algn="ctr" rtl="0" eaLnBrk="0" fontAlgn="base" hangingPunct="0">
              <a:spcBef>
                <a:spcPct val="0"/>
              </a:spcBef>
              <a:spcAft>
                <a:spcPct val="0"/>
              </a:spcAft>
              <a:defRPr sz="4400" b="1">
                <a:solidFill>
                  <a:srgbClr val="FFFF00"/>
                </a:solidFill>
                <a:latin typeface="Arial" charset="0"/>
              </a:defRPr>
            </a:lvl2pPr>
            <a:lvl3pPr algn="ctr" rtl="0" eaLnBrk="0" fontAlgn="base" hangingPunct="0">
              <a:spcBef>
                <a:spcPct val="0"/>
              </a:spcBef>
              <a:spcAft>
                <a:spcPct val="0"/>
              </a:spcAft>
              <a:defRPr sz="4400" b="1">
                <a:solidFill>
                  <a:srgbClr val="FFFF00"/>
                </a:solidFill>
                <a:latin typeface="Arial" charset="0"/>
              </a:defRPr>
            </a:lvl3pPr>
            <a:lvl4pPr algn="ctr" rtl="0" eaLnBrk="0" fontAlgn="base" hangingPunct="0">
              <a:spcBef>
                <a:spcPct val="0"/>
              </a:spcBef>
              <a:spcAft>
                <a:spcPct val="0"/>
              </a:spcAft>
              <a:defRPr sz="4400" b="1">
                <a:solidFill>
                  <a:srgbClr val="FFFF00"/>
                </a:solidFill>
                <a:latin typeface="Arial" charset="0"/>
              </a:defRPr>
            </a:lvl4pPr>
            <a:lvl5pPr algn="ctr" rtl="0" eaLnBrk="0" fontAlgn="base" hangingPunct="0">
              <a:spcBef>
                <a:spcPct val="0"/>
              </a:spcBef>
              <a:spcAft>
                <a:spcPct val="0"/>
              </a:spcAft>
              <a:defRPr sz="4400" b="1">
                <a:solidFill>
                  <a:srgbClr val="FFFF00"/>
                </a:solidFill>
                <a:latin typeface="Arial" charset="0"/>
              </a:defRPr>
            </a:lvl5pPr>
            <a:lvl6pPr marL="457200" algn="ctr" rtl="0" eaLnBrk="0" fontAlgn="base" hangingPunct="0">
              <a:spcBef>
                <a:spcPct val="0"/>
              </a:spcBef>
              <a:spcAft>
                <a:spcPct val="0"/>
              </a:spcAft>
              <a:defRPr sz="4400" b="1">
                <a:solidFill>
                  <a:srgbClr val="FFFF00"/>
                </a:solidFill>
                <a:latin typeface="Arial" charset="0"/>
              </a:defRPr>
            </a:lvl6pPr>
            <a:lvl7pPr marL="914400" algn="ctr" rtl="0" eaLnBrk="0" fontAlgn="base" hangingPunct="0">
              <a:spcBef>
                <a:spcPct val="0"/>
              </a:spcBef>
              <a:spcAft>
                <a:spcPct val="0"/>
              </a:spcAft>
              <a:defRPr sz="4400" b="1">
                <a:solidFill>
                  <a:srgbClr val="FFFF00"/>
                </a:solidFill>
                <a:latin typeface="Arial" charset="0"/>
              </a:defRPr>
            </a:lvl7pPr>
            <a:lvl8pPr marL="1371600" algn="ctr" rtl="0" eaLnBrk="0" fontAlgn="base" hangingPunct="0">
              <a:spcBef>
                <a:spcPct val="0"/>
              </a:spcBef>
              <a:spcAft>
                <a:spcPct val="0"/>
              </a:spcAft>
              <a:defRPr sz="4400" b="1">
                <a:solidFill>
                  <a:srgbClr val="FFFF00"/>
                </a:solidFill>
                <a:latin typeface="Arial" charset="0"/>
              </a:defRPr>
            </a:lvl8pPr>
            <a:lvl9pPr marL="1828800" algn="ctr" rtl="0" eaLnBrk="0" fontAlgn="base" hangingPunct="0">
              <a:spcBef>
                <a:spcPct val="0"/>
              </a:spcBef>
              <a:spcAft>
                <a:spcPct val="0"/>
              </a:spcAft>
              <a:defRPr sz="4400" b="1">
                <a:solidFill>
                  <a:srgbClr val="FFFF00"/>
                </a:solidFill>
                <a:latin typeface="Arial" charset="0"/>
              </a:defRPr>
            </a:lvl9pPr>
          </a:lstStyle>
          <a:p>
            <a:r>
              <a:rPr lang="en-US" sz="3200" kern="0" smtClean="0"/>
              <a:t>EU Position Changing</a:t>
            </a:r>
            <a:endParaRPr lang="en-US" sz="3200" kern="0" dirty="0"/>
          </a:p>
        </p:txBody>
      </p:sp>
    </p:spTree>
    <p:extLst>
      <p:ext uri="{BB962C8B-B14F-4D97-AF65-F5344CB8AC3E}">
        <p14:creationId xmlns:p14="http://schemas.microsoft.com/office/powerpoint/2010/main" val="1998733801"/>
      </p:ext>
    </p:extLst>
  </p:cSld>
  <p:clrMapOvr>
    <a:masterClrMapping/>
  </p:clrMapOvr>
  <p:transition>
    <p:sndAc>
      <p:endSnd/>
    </p:sndAc>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772400" cy="228600"/>
          </a:xfrm>
        </p:spPr>
        <p:txBody>
          <a:bodyPr/>
          <a:lstStyle/>
          <a:p>
            <a:r>
              <a:rPr lang="en-US" sz="3200" dirty="0" smtClean="0"/>
              <a:t>EU Position </a:t>
            </a:r>
            <a:r>
              <a:rPr lang="en-US" sz="3200" dirty="0"/>
              <a:t>C</a:t>
            </a:r>
            <a:r>
              <a:rPr lang="en-US" sz="3200" dirty="0" smtClean="0"/>
              <a:t>hanging</a:t>
            </a:r>
            <a:endParaRPr lang="en-US" sz="3200" dirty="0"/>
          </a:p>
        </p:txBody>
      </p:sp>
      <p:sp>
        <p:nvSpPr>
          <p:cNvPr id="3" name="Content Placeholder 2"/>
          <p:cNvSpPr>
            <a:spLocks noGrp="1"/>
          </p:cNvSpPr>
          <p:nvPr>
            <p:ph idx="1"/>
          </p:nvPr>
        </p:nvSpPr>
        <p:spPr>
          <a:xfrm>
            <a:off x="1981200" y="914400"/>
            <a:ext cx="6477000" cy="4114800"/>
          </a:xfrm>
        </p:spPr>
        <p:txBody>
          <a:bodyPr/>
          <a:lstStyle/>
          <a:p>
            <a:r>
              <a:rPr lang="en-US" sz="2000" dirty="0"/>
              <a:t>“There is no substantiated case of any adverse impact on human health, animal health or environmental health, so that’s pretty robust evidence, and I would be confident in saying that there is no more risk in eating GMO food than eating conventionally farmed food,” </a:t>
            </a:r>
            <a:r>
              <a:rPr lang="en-US" sz="2000" dirty="0" smtClean="0"/>
              <a:t>saying </a:t>
            </a:r>
            <a:r>
              <a:rPr lang="en-US" sz="2000" dirty="0"/>
              <a:t>the precautionary principle no longer applies as a result</a:t>
            </a:r>
            <a:r>
              <a:rPr lang="en-US" sz="2000" dirty="0" smtClean="0"/>
              <a:t>.</a:t>
            </a:r>
            <a:r>
              <a:rPr lang="en-US" sz="2000" dirty="0"/>
              <a:t> </a:t>
            </a:r>
            <a:r>
              <a:rPr lang="en-US" sz="2000" dirty="0" smtClean="0"/>
              <a:t>  “GMOs </a:t>
            </a:r>
            <a:r>
              <a:rPr lang="en-US" sz="2000" dirty="0"/>
              <a:t>and other scientific advances must be explored in order to head off the increasing scarcity of energy and other resources and competition for land </a:t>
            </a:r>
            <a:r>
              <a:rPr lang="en-US" sz="2000" dirty="0" smtClean="0"/>
              <a:t>use”</a:t>
            </a:r>
          </a:p>
          <a:p>
            <a:pPr lvl="1"/>
            <a:r>
              <a:rPr lang="en-US" sz="2000" dirty="0" smtClean="0"/>
              <a:t>Ann </a:t>
            </a:r>
            <a:r>
              <a:rPr lang="en-US" sz="2000" dirty="0"/>
              <a:t>Glover EU Chief Science </a:t>
            </a:r>
            <a:r>
              <a:rPr lang="en-US" sz="2000" dirty="0" smtClean="0"/>
              <a:t>Advisor, 2013</a:t>
            </a:r>
          </a:p>
          <a:p>
            <a:r>
              <a:rPr lang="en-US" sz="2000" dirty="0"/>
              <a:t>'We believe that GM crops can help make agriculture more efficient and also just as importantly more sustainable, by, for example, reducing the use of pesticides and the use of fossil fuels,' he said</a:t>
            </a:r>
            <a:r>
              <a:rPr lang="en-US" sz="2000" dirty="0" smtClean="0"/>
              <a:t>. </a:t>
            </a:r>
          </a:p>
          <a:p>
            <a:pPr lvl="1"/>
            <a:r>
              <a:rPr lang="en-US" sz="1600" dirty="0" smtClean="0"/>
              <a:t>David Willets Minister of Science UK, 2013</a:t>
            </a:r>
            <a:endParaRPr lang="en-US" sz="1600" dirty="0"/>
          </a:p>
          <a:p>
            <a:pPr lvl="1"/>
            <a:endParaRPr lang="en-US" sz="2000" dirty="0"/>
          </a:p>
          <a:p>
            <a:pPr lvl="1"/>
            <a:r>
              <a:rPr lang="en-US" sz="2000" dirty="0"/>
              <a:t>Read more: http://www.dailymail.co.uk/news/article-2341733/Now-Cameron-backs-genetically-modified-crops-prove-Britain-pro-science.html#ixzz2gJNpp3E6 </a:t>
            </a:r>
          </a:p>
          <a:p>
            <a:pPr lvl="1"/>
            <a:r>
              <a:rPr lang="en-US" sz="2000" dirty="0"/>
              <a:t>Follow us: @</a:t>
            </a:r>
            <a:r>
              <a:rPr lang="en-US" sz="2000" dirty="0" err="1"/>
              <a:t>MailOnline</a:t>
            </a:r>
            <a:r>
              <a:rPr lang="en-US" sz="2000" dirty="0"/>
              <a:t> on Twitter | </a:t>
            </a:r>
            <a:r>
              <a:rPr lang="en-US" sz="2000" dirty="0" err="1"/>
              <a:t>DailyMail</a:t>
            </a:r>
            <a:r>
              <a:rPr lang="en-US" sz="2000" dirty="0"/>
              <a:t> on Facebook</a:t>
            </a:r>
          </a:p>
          <a:p>
            <a:endParaRPr lang="en-US" sz="2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6" y="38100"/>
            <a:ext cx="2282428" cy="3429000"/>
          </a:xfrm>
          <a:prstGeom prst="rect">
            <a:avLst/>
          </a:prstGeom>
        </p:spPr>
      </p:pic>
      <p:pic>
        <p:nvPicPr>
          <p:cNvPr id="2050" name="Picture 2" descr="http://timesonline.typepad.com/.a/6a00d83451586c69e2014e89be9dd7970d-320wi">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3581400"/>
            <a:ext cx="1905000" cy="2457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992481"/>
      </p:ext>
    </p:extLst>
  </p:cSld>
  <p:clrMapOvr>
    <a:masterClrMapping/>
  </p:clrMapOvr>
  <p:transition>
    <p:sndAc>
      <p:endSnd/>
    </p:sndAc>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5"/>
          <p:cNvSpPr>
            <a:spLocks noChangeArrowheads="1"/>
          </p:cNvSpPr>
          <p:nvPr/>
        </p:nvSpPr>
        <p:spPr bwMode="auto">
          <a:xfrm>
            <a:off x="3536950" y="7220073"/>
            <a:ext cx="50847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cs typeface="Times New Roman" pitchFamily="18" charset="0"/>
              </a:defRPr>
            </a:lvl1pPr>
            <a:lvl2pPr marL="742950" indent="-285750" eaLnBrk="0" hangingPunct="0">
              <a:defRPr sz="2000">
                <a:solidFill>
                  <a:schemeClr val="tx1"/>
                </a:solidFill>
                <a:latin typeface="Times New Roman" pitchFamily="18" charset="0"/>
                <a:cs typeface="Times New Roman" pitchFamily="18" charset="0"/>
              </a:defRPr>
            </a:lvl2pPr>
            <a:lvl3pPr marL="1143000" indent="-228600" eaLnBrk="0" hangingPunct="0">
              <a:defRPr sz="2000">
                <a:solidFill>
                  <a:schemeClr val="tx1"/>
                </a:solidFill>
                <a:latin typeface="Times New Roman" pitchFamily="18" charset="0"/>
                <a:cs typeface="Times New Roman" pitchFamily="18" charset="0"/>
              </a:defRPr>
            </a:lvl3pPr>
            <a:lvl4pPr marL="1600200" indent="-228600" eaLnBrk="0" hangingPunct="0">
              <a:defRPr sz="2000">
                <a:solidFill>
                  <a:schemeClr val="tx1"/>
                </a:solidFill>
                <a:latin typeface="Times New Roman" pitchFamily="18" charset="0"/>
                <a:cs typeface="Times New Roman" pitchFamily="18" charset="0"/>
              </a:defRPr>
            </a:lvl4pPr>
            <a:lvl5pPr marL="2057400" indent="-228600" eaLnBrk="0" hangingPunct="0">
              <a:defRPr sz="2000">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cs typeface="Times New Roman" pitchFamily="18" charset="0"/>
              </a:defRPr>
            </a:lvl9pPr>
          </a:lstStyle>
          <a:p>
            <a:pPr eaLnBrk="1" hangingPunct="1"/>
            <a:r>
              <a:rPr lang="en-US" altLang="en-US" sz="1200">
                <a:solidFill>
                  <a:srgbClr val="B7CB3F"/>
                </a:solidFill>
                <a:latin typeface="Arial" charset="0"/>
              </a:rPr>
              <a:t>http://ec.europa.eu/agriculture/envir/gmo/economic_impactGMOs_en.pdf</a:t>
            </a:r>
          </a:p>
        </p:txBody>
      </p:sp>
      <p:sp>
        <p:nvSpPr>
          <p:cNvPr id="30723" name="Rectangle 6"/>
          <p:cNvSpPr>
            <a:spLocks noChangeArrowheads="1"/>
          </p:cNvSpPr>
          <p:nvPr/>
        </p:nvSpPr>
        <p:spPr bwMode="auto">
          <a:xfrm>
            <a:off x="3536950" y="7040685"/>
            <a:ext cx="1828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cs typeface="Times New Roman" pitchFamily="18" charset="0"/>
              </a:defRPr>
            </a:lvl1pPr>
            <a:lvl2pPr marL="742950" indent="-285750" eaLnBrk="0" hangingPunct="0">
              <a:defRPr sz="2000">
                <a:solidFill>
                  <a:schemeClr val="tx1"/>
                </a:solidFill>
                <a:latin typeface="Times New Roman" pitchFamily="18" charset="0"/>
                <a:cs typeface="Times New Roman" pitchFamily="18" charset="0"/>
              </a:defRPr>
            </a:lvl2pPr>
            <a:lvl3pPr marL="1143000" indent="-228600" eaLnBrk="0" hangingPunct="0">
              <a:defRPr sz="2000">
                <a:solidFill>
                  <a:schemeClr val="tx1"/>
                </a:solidFill>
                <a:latin typeface="Times New Roman" pitchFamily="18" charset="0"/>
                <a:cs typeface="Times New Roman" pitchFamily="18" charset="0"/>
              </a:defRPr>
            </a:lvl3pPr>
            <a:lvl4pPr marL="1600200" indent="-228600" eaLnBrk="0" hangingPunct="0">
              <a:defRPr sz="2000">
                <a:solidFill>
                  <a:schemeClr val="tx1"/>
                </a:solidFill>
                <a:latin typeface="Times New Roman" pitchFamily="18" charset="0"/>
                <a:cs typeface="Times New Roman" pitchFamily="18" charset="0"/>
              </a:defRPr>
            </a:lvl4pPr>
            <a:lvl5pPr marL="2057400" indent="-228600" eaLnBrk="0" hangingPunct="0">
              <a:defRPr sz="2000">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cs typeface="Times New Roman" pitchFamily="18" charset="0"/>
              </a:defRPr>
            </a:lvl9pPr>
          </a:lstStyle>
          <a:p>
            <a:pPr algn="l" eaLnBrk="1" hangingPunct="1">
              <a:spcBef>
                <a:spcPct val="50000"/>
              </a:spcBef>
            </a:pPr>
            <a:r>
              <a:rPr lang="en-US" altLang="en-US" sz="1200">
                <a:solidFill>
                  <a:srgbClr val="B7CB3F"/>
                </a:solidFill>
                <a:latin typeface="Arial" charset="0"/>
              </a:rPr>
              <a:t>DG Agri Report</a:t>
            </a:r>
          </a:p>
        </p:txBody>
      </p:sp>
      <p:sp>
        <p:nvSpPr>
          <p:cNvPr id="30724" name="Text Box 13"/>
          <p:cNvSpPr txBox="1">
            <a:spLocks noChangeArrowheads="1"/>
          </p:cNvSpPr>
          <p:nvPr/>
        </p:nvSpPr>
        <p:spPr bwMode="auto">
          <a:xfrm>
            <a:off x="4302369" y="27354"/>
            <a:ext cx="7696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cs typeface="Times New Roman" pitchFamily="18" charset="0"/>
              </a:defRPr>
            </a:lvl1pPr>
            <a:lvl2pPr marL="742950" indent="-285750" eaLnBrk="0" hangingPunct="0">
              <a:defRPr sz="2000">
                <a:solidFill>
                  <a:schemeClr val="tx1"/>
                </a:solidFill>
                <a:latin typeface="Times New Roman" pitchFamily="18" charset="0"/>
                <a:cs typeface="Times New Roman" pitchFamily="18" charset="0"/>
              </a:defRPr>
            </a:lvl2pPr>
            <a:lvl3pPr marL="1143000" indent="-228600" eaLnBrk="0" hangingPunct="0">
              <a:defRPr sz="2000">
                <a:solidFill>
                  <a:schemeClr val="tx1"/>
                </a:solidFill>
                <a:latin typeface="Times New Roman" pitchFamily="18" charset="0"/>
                <a:cs typeface="Times New Roman" pitchFamily="18" charset="0"/>
              </a:defRPr>
            </a:lvl3pPr>
            <a:lvl4pPr marL="1600200" indent="-228600" eaLnBrk="0" hangingPunct="0">
              <a:defRPr sz="2000">
                <a:solidFill>
                  <a:schemeClr val="tx1"/>
                </a:solidFill>
                <a:latin typeface="Times New Roman" pitchFamily="18" charset="0"/>
                <a:cs typeface="Times New Roman" pitchFamily="18" charset="0"/>
              </a:defRPr>
            </a:lvl4pPr>
            <a:lvl5pPr marL="2057400" indent="-228600" eaLnBrk="0" hangingPunct="0">
              <a:defRPr sz="2000">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cs typeface="Times New Roman" pitchFamily="18" charset="0"/>
              </a:defRPr>
            </a:lvl9pPr>
          </a:lstStyle>
          <a:p>
            <a:pPr eaLnBrk="1" hangingPunct="1"/>
            <a:r>
              <a:rPr lang="en-US" altLang="en-US" sz="4000" b="1" dirty="0" smtClean="0">
                <a:solidFill>
                  <a:srgbClr val="B7CB3F"/>
                </a:solidFill>
                <a:latin typeface="Arial Narrow" pitchFamily="34" charset="0"/>
              </a:rPr>
              <a:t>Europe is the loser</a:t>
            </a:r>
            <a:endParaRPr lang="en-US" altLang="en-US" sz="4000" b="1" dirty="0">
              <a:solidFill>
                <a:srgbClr val="B7CB3F"/>
              </a:solidFill>
              <a:latin typeface="Arial Narrow" pitchFamily="34" charset="0"/>
            </a:endParaRPr>
          </a:p>
        </p:txBody>
      </p:sp>
      <p:sp>
        <p:nvSpPr>
          <p:cNvPr id="30725" name="Text Box 12"/>
          <p:cNvSpPr txBox="1">
            <a:spLocks noChangeArrowheads="1"/>
          </p:cNvSpPr>
          <p:nvPr/>
        </p:nvSpPr>
        <p:spPr bwMode="auto">
          <a:xfrm>
            <a:off x="228600" y="1743930"/>
            <a:ext cx="4343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cs typeface="Times New Roman" pitchFamily="18" charset="0"/>
              </a:defRPr>
            </a:lvl1pPr>
            <a:lvl2pPr marL="742950" indent="-285750" eaLnBrk="0" hangingPunct="0">
              <a:defRPr sz="2000">
                <a:solidFill>
                  <a:schemeClr val="tx1"/>
                </a:solidFill>
                <a:latin typeface="Times New Roman" pitchFamily="18" charset="0"/>
                <a:cs typeface="Times New Roman" pitchFamily="18" charset="0"/>
              </a:defRPr>
            </a:lvl2pPr>
            <a:lvl3pPr marL="1143000" indent="-228600" eaLnBrk="0" hangingPunct="0">
              <a:defRPr sz="2000">
                <a:solidFill>
                  <a:schemeClr val="tx1"/>
                </a:solidFill>
                <a:latin typeface="Times New Roman" pitchFamily="18" charset="0"/>
                <a:cs typeface="Times New Roman" pitchFamily="18" charset="0"/>
              </a:defRPr>
            </a:lvl3pPr>
            <a:lvl4pPr marL="1600200" indent="-228600" eaLnBrk="0" hangingPunct="0">
              <a:defRPr sz="2000">
                <a:solidFill>
                  <a:schemeClr val="tx1"/>
                </a:solidFill>
                <a:latin typeface="Times New Roman" pitchFamily="18" charset="0"/>
                <a:cs typeface="Times New Roman" pitchFamily="18" charset="0"/>
              </a:defRPr>
            </a:lvl4pPr>
            <a:lvl5pPr marL="2057400" indent="-228600" eaLnBrk="0" hangingPunct="0">
              <a:defRPr sz="2000">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cs typeface="Times New Roman" pitchFamily="18" charset="0"/>
              </a:defRPr>
            </a:lvl9pPr>
          </a:lstStyle>
          <a:p>
            <a:pPr algn="l" eaLnBrk="1" hangingPunct="1">
              <a:spcBef>
                <a:spcPct val="50000"/>
              </a:spcBef>
            </a:pPr>
            <a:r>
              <a:rPr lang="en-US" altLang="en-US" b="1">
                <a:solidFill>
                  <a:schemeClr val="bg1"/>
                </a:solidFill>
                <a:latin typeface="Arial" charset="0"/>
              </a:rPr>
              <a:t>Livestock production accounts for 40% of the total value of agricultural production</a:t>
            </a:r>
            <a:endParaRPr lang="en-US" altLang="en-US" b="1" u="sng">
              <a:solidFill>
                <a:schemeClr val="bg1"/>
              </a:solidFill>
              <a:latin typeface="Arial" charset="0"/>
            </a:endParaRPr>
          </a:p>
        </p:txBody>
      </p:sp>
      <p:sp>
        <p:nvSpPr>
          <p:cNvPr id="30726" name="Text Box 13"/>
          <p:cNvSpPr txBox="1">
            <a:spLocks noChangeArrowheads="1"/>
          </p:cNvSpPr>
          <p:nvPr/>
        </p:nvSpPr>
        <p:spPr bwMode="auto">
          <a:xfrm>
            <a:off x="263769" y="381000"/>
            <a:ext cx="4038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cs typeface="Times New Roman" pitchFamily="18" charset="0"/>
              </a:defRPr>
            </a:lvl1pPr>
            <a:lvl2pPr marL="742950" indent="-285750" eaLnBrk="0" hangingPunct="0">
              <a:defRPr sz="2000">
                <a:solidFill>
                  <a:schemeClr val="tx1"/>
                </a:solidFill>
                <a:latin typeface="Times New Roman" pitchFamily="18" charset="0"/>
                <a:cs typeface="Times New Roman" pitchFamily="18" charset="0"/>
              </a:defRPr>
            </a:lvl2pPr>
            <a:lvl3pPr marL="1143000" indent="-228600" eaLnBrk="0" hangingPunct="0">
              <a:defRPr sz="2000">
                <a:solidFill>
                  <a:schemeClr val="tx1"/>
                </a:solidFill>
                <a:latin typeface="Times New Roman" pitchFamily="18" charset="0"/>
                <a:cs typeface="Times New Roman" pitchFamily="18" charset="0"/>
              </a:defRPr>
            </a:lvl3pPr>
            <a:lvl4pPr marL="1600200" indent="-228600" eaLnBrk="0" hangingPunct="0">
              <a:defRPr sz="2000">
                <a:solidFill>
                  <a:schemeClr val="tx1"/>
                </a:solidFill>
                <a:latin typeface="Times New Roman" pitchFamily="18" charset="0"/>
                <a:cs typeface="Times New Roman" pitchFamily="18" charset="0"/>
              </a:defRPr>
            </a:lvl4pPr>
            <a:lvl5pPr marL="2057400" indent="-228600" eaLnBrk="0" hangingPunct="0">
              <a:defRPr sz="2000">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cs typeface="Times New Roman" pitchFamily="18" charset="0"/>
              </a:defRPr>
            </a:lvl9pPr>
          </a:lstStyle>
          <a:p>
            <a:pPr algn="l" eaLnBrk="1" hangingPunct="1">
              <a:spcBef>
                <a:spcPct val="50000"/>
              </a:spcBef>
            </a:pPr>
            <a:r>
              <a:rPr lang="en-US" altLang="en-US" b="1" dirty="0">
                <a:solidFill>
                  <a:schemeClr val="bg1"/>
                </a:solidFill>
                <a:latin typeface="Arial" charset="0"/>
              </a:rPr>
              <a:t>EU </a:t>
            </a:r>
            <a:r>
              <a:rPr lang="en-US" altLang="en-US" b="1" dirty="0" err="1">
                <a:solidFill>
                  <a:schemeClr val="bg1"/>
                </a:solidFill>
                <a:latin typeface="Arial" charset="0"/>
              </a:rPr>
              <a:t>ag</a:t>
            </a:r>
            <a:r>
              <a:rPr lang="en-US" altLang="en-US" b="1" dirty="0">
                <a:solidFill>
                  <a:schemeClr val="bg1"/>
                </a:solidFill>
                <a:latin typeface="Arial" charset="0"/>
              </a:rPr>
              <a:t> economy runs on cheap animal feed</a:t>
            </a:r>
          </a:p>
        </p:txBody>
      </p:sp>
      <p:pic>
        <p:nvPicPr>
          <p:cNvPr id="30727" name="Picture 8" descr="eullp.bmp"/>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2925885"/>
            <a:ext cx="3765550" cy="397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8" name="Oval 9"/>
          <p:cNvSpPr>
            <a:spLocks noChangeArrowheads="1"/>
          </p:cNvSpPr>
          <p:nvPr/>
        </p:nvSpPr>
        <p:spPr bwMode="auto">
          <a:xfrm>
            <a:off x="3308350" y="3535485"/>
            <a:ext cx="762000" cy="381000"/>
          </a:xfrm>
          <a:prstGeom prst="ellipse">
            <a:avLst/>
          </a:prstGeom>
          <a:noFill/>
          <a:ln w="412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a:solidFill>
                  <a:schemeClr val="tx1"/>
                </a:solidFill>
                <a:latin typeface="Times New Roman" pitchFamily="18" charset="0"/>
                <a:cs typeface="Times New Roman" pitchFamily="18" charset="0"/>
              </a:defRPr>
            </a:lvl1pPr>
            <a:lvl2pPr marL="742950" indent="-285750" eaLnBrk="0" hangingPunct="0">
              <a:defRPr sz="2000">
                <a:solidFill>
                  <a:schemeClr val="tx1"/>
                </a:solidFill>
                <a:latin typeface="Times New Roman" pitchFamily="18" charset="0"/>
                <a:cs typeface="Times New Roman" pitchFamily="18" charset="0"/>
              </a:defRPr>
            </a:lvl2pPr>
            <a:lvl3pPr marL="1143000" indent="-228600" eaLnBrk="0" hangingPunct="0">
              <a:defRPr sz="2000">
                <a:solidFill>
                  <a:schemeClr val="tx1"/>
                </a:solidFill>
                <a:latin typeface="Times New Roman" pitchFamily="18" charset="0"/>
                <a:cs typeface="Times New Roman" pitchFamily="18" charset="0"/>
              </a:defRPr>
            </a:lvl3pPr>
            <a:lvl4pPr marL="1600200" indent="-228600" eaLnBrk="0" hangingPunct="0">
              <a:defRPr sz="2000">
                <a:solidFill>
                  <a:schemeClr val="tx1"/>
                </a:solidFill>
                <a:latin typeface="Times New Roman" pitchFamily="18" charset="0"/>
                <a:cs typeface="Times New Roman" pitchFamily="18" charset="0"/>
              </a:defRPr>
            </a:lvl4pPr>
            <a:lvl5pPr marL="2057400" indent="-228600" eaLnBrk="0" hangingPunct="0">
              <a:defRPr sz="2000">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cs typeface="Times New Roman" pitchFamily="18" charset="0"/>
              </a:defRPr>
            </a:lvl9pPr>
          </a:lstStyle>
          <a:p>
            <a:pPr eaLnBrk="1" hangingPunct="1"/>
            <a:endParaRPr lang="en-US" altLang="en-US" sz="2400"/>
          </a:p>
        </p:txBody>
      </p:sp>
      <p:sp>
        <p:nvSpPr>
          <p:cNvPr id="30729" name="Oval 10"/>
          <p:cNvSpPr>
            <a:spLocks noChangeArrowheads="1"/>
          </p:cNvSpPr>
          <p:nvPr/>
        </p:nvSpPr>
        <p:spPr bwMode="auto">
          <a:xfrm>
            <a:off x="3308350" y="4983285"/>
            <a:ext cx="762000" cy="381000"/>
          </a:xfrm>
          <a:prstGeom prst="ellipse">
            <a:avLst/>
          </a:prstGeom>
          <a:noFill/>
          <a:ln w="412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a:solidFill>
                  <a:schemeClr val="tx1"/>
                </a:solidFill>
                <a:latin typeface="Times New Roman" pitchFamily="18" charset="0"/>
                <a:cs typeface="Times New Roman" pitchFamily="18" charset="0"/>
              </a:defRPr>
            </a:lvl1pPr>
            <a:lvl2pPr marL="742950" indent="-285750" eaLnBrk="0" hangingPunct="0">
              <a:defRPr sz="2000">
                <a:solidFill>
                  <a:schemeClr val="tx1"/>
                </a:solidFill>
                <a:latin typeface="Times New Roman" pitchFamily="18" charset="0"/>
                <a:cs typeface="Times New Roman" pitchFamily="18" charset="0"/>
              </a:defRPr>
            </a:lvl2pPr>
            <a:lvl3pPr marL="1143000" indent="-228600" eaLnBrk="0" hangingPunct="0">
              <a:defRPr sz="2000">
                <a:solidFill>
                  <a:schemeClr val="tx1"/>
                </a:solidFill>
                <a:latin typeface="Times New Roman" pitchFamily="18" charset="0"/>
                <a:cs typeface="Times New Roman" pitchFamily="18" charset="0"/>
              </a:defRPr>
            </a:lvl3pPr>
            <a:lvl4pPr marL="1600200" indent="-228600" eaLnBrk="0" hangingPunct="0">
              <a:defRPr sz="2000">
                <a:solidFill>
                  <a:schemeClr val="tx1"/>
                </a:solidFill>
                <a:latin typeface="Times New Roman" pitchFamily="18" charset="0"/>
                <a:cs typeface="Times New Roman" pitchFamily="18" charset="0"/>
              </a:defRPr>
            </a:lvl4pPr>
            <a:lvl5pPr marL="2057400" indent="-228600" eaLnBrk="0" hangingPunct="0">
              <a:defRPr sz="2000">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cs typeface="Times New Roman" pitchFamily="18" charset="0"/>
              </a:defRPr>
            </a:lvl9pPr>
          </a:lstStyle>
          <a:p>
            <a:pPr eaLnBrk="1" hangingPunct="1"/>
            <a:endParaRPr lang="en-US" altLang="en-US" sz="2400"/>
          </a:p>
        </p:txBody>
      </p:sp>
      <p:sp>
        <p:nvSpPr>
          <p:cNvPr id="30730" name="Oval 11"/>
          <p:cNvSpPr>
            <a:spLocks noChangeArrowheads="1"/>
          </p:cNvSpPr>
          <p:nvPr/>
        </p:nvSpPr>
        <p:spPr bwMode="auto">
          <a:xfrm>
            <a:off x="3308350" y="6354885"/>
            <a:ext cx="762000" cy="381000"/>
          </a:xfrm>
          <a:prstGeom prst="ellipse">
            <a:avLst/>
          </a:prstGeom>
          <a:noFill/>
          <a:ln w="412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a:solidFill>
                  <a:schemeClr val="tx1"/>
                </a:solidFill>
                <a:latin typeface="Times New Roman" pitchFamily="18" charset="0"/>
                <a:cs typeface="Times New Roman" pitchFamily="18" charset="0"/>
              </a:defRPr>
            </a:lvl1pPr>
            <a:lvl2pPr marL="742950" indent="-285750" eaLnBrk="0" hangingPunct="0">
              <a:defRPr sz="2000">
                <a:solidFill>
                  <a:schemeClr val="tx1"/>
                </a:solidFill>
                <a:latin typeface="Times New Roman" pitchFamily="18" charset="0"/>
                <a:cs typeface="Times New Roman" pitchFamily="18" charset="0"/>
              </a:defRPr>
            </a:lvl2pPr>
            <a:lvl3pPr marL="1143000" indent="-228600" eaLnBrk="0" hangingPunct="0">
              <a:defRPr sz="2000">
                <a:solidFill>
                  <a:schemeClr val="tx1"/>
                </a:solidFill>
                <a:latin typeface="Times New Roman" pitchFamily="18" charset="0"/>
                <a:cs typeface="Times New Roman" pitchFamily="18" charset="0"/>
              </a:defRPr>
            </a:lvl3pPr>
            <a:lvl4pPr marL="1600200" indent="-228600" eaLnBrk="0" hangingPunct="0">
              <a:defRPr sz="2000">
                <a:solidFill>
                  <a:schemeClr val="tx1"/>
                </a:solidFill>
                <a:latin typeface="Times New Roman" pitchFamily="18" charset="0"/>
                <a:cs typeface="Times New Roman" pitchFamily="18" charset="0"/>
              </a:defRPr>
            </a:lvl4pPr>
            <a:lvl5pPr marL="2057400" indent="-228600" eaLnBrk="0" hangingPunct="0">
              <a:defRPr sz="2000">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cs typeface="Times New Roman" pitchFamily="18" charset="0"/>
              </a:defRPr>
            </a:lvl9pPr>
          </a:lstStyle>
          <a:p>
            <a:pPr eaLnBrk="1" hangingPunct="1"/>
            <a:endParaRPr lang="en-US" altLang="en-US" sz="2400"/>
          </a:p>
        </p:txBody>
      </p:sp>
      <p:sp>
        <p:nvSpPr>
          <p:cNvPr id="30731" name="Text Box 12"/>
          <p:cNvSpPr txBox="1">
            <a:spLocks noChangeArrowheads="1"/>
          </p:cNvSpPr>
          <p:nvPr/>
        </p:nvSpPr>
        <p:spPr bwMode="auto">
          <a:xfrm>
            <a:off x="228600" y="1059717"/>
            <a:ext cx="4191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cs typeface="Times New Roman" pitchFamily="18" charset="0"/>
              </a:defRPr>
            </a:lvl1pPr>
            <a:lvl2pPr marL="742950" indent="-285750" eaLnBrk="0" hangingPunct="0">
              <a:defRPr sz="2000">
                <a:solidFill>
                  <a:schemeClr val="tx1"/>
                </a:solidFill>
                <a:latin typeface="Times New Roman" pitchFamily="18" charset="0"/>
                <a:cs typeface="Times New Roman" pitchFamily="18" charset="0"/>
              </a:defRPr>
            </a:lvl2pPr>
            <a:lvl3pPr marL="1143000" indent="-228600" eaLnBrk="0" hangingPunct="0">
              <a:defRPr sz="2000">
                <a:solidFill>
                  <a:schemeClr val="tx1"/>
                </a:solidFill>
                <a:latin typeface="Times New Roman" pitchFamily="18" charset="0"/>
                <a:cs typeface="Times New Roman" pitchFamily="18" charset="0"/>
              </a:defRPr>
            </a:lvl3pPr>
            <a:lvl4pPr marL="1600200" indent="-228600" eaLnBrk="0" hangingPunct="0">
              <a:defRPr sz="2000">
                <a:solidFill>
                  <a:schemeClr val="tx1"/>
                </a:solidFill>
                <a:latin typeface="Times New Roman" pitchFamily="18" charset="0"/>
                <a:cs typeface="Times New Roman" pitchFamily="18" charset="0"/>
              </a:defRPr>
            </a:lvl4pPr>
            <a:lvl5pPr marL="2057400" indent="-228600" eaLnBrk="0" hangingPunct="0">
              <a:defRPr sz="2000">
                <a:solidFill>
                  <a:schemeClr val="tx1"/>
                </a:solidFill>
                <a:latin typeface="Times New Roman" pitchFamily="18" charset="0"/>
                <a:cs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cs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cs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cs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cs typeface="Times New Roman" pitchFamily="18" charset="0"/>
              </a:defRPr>
            </a:lvl9pPr>
          </a:lstStyle>
          <a:p>
            <a:pPr algn="l" eaLnBrk="1" hangingPunct="1">
              <a:spcBef>
                <a:spcPct val="50000"/>
              </a:spcBef>
            </a:pPr>
            <a:r>
              <a:rPr lang="en-US" altLang="en-US" b="1" dirty="0">
                <a:solidFill>
                  <a:schemeClr val="bg1"/>
                </a:solidFill>
                <a:latin typeface="Arial" charset="0"/>
              </a:rPr>
              <a:t>Imports $15 billion in biotech animal feed each year</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6963" y="1048972"/>
            <a:ext cx="3714750" cy="2714625"/>
          </a:xfrm>
          <a:prstGeom prst="rect">
            <a:avLst/>
          </a:prstGeom>
        </p:spPr>
      </p:pic>
      <p:sp>
        <p:nvSpPr>
          <p:cNvPr id="3" name="TextBox 2"/>
          <p:cNvSpPr txBox="1"/>
          <p:nvPr/>
        </p:nvSpPr>
        <p:spPr>
          <a:xfrm>
            <a:off x="4800600" y="4191000"/>
            <a:ext cx="4191000" cy="2308324"/>
          </a:xfrm>
          <a:prstGeom prst="rect">
            <a:avLst/>
          </a:prstGeom>
          <a:noFill/>
        </p:spPr>
        <p:txBody>
          <a:bodyPr wrap="square" rtlCol="0">
            <a:spAutoFit/>
          </a:bodyPr>
          <a:lstStyle/>
          <a:p>
            <a:pPr marL="342900" indent="-342900">
              <a:buFont typeface="Arial" panose="020B0604020202020204" pitchFamily="34" charset="0"/>
              <a:buChar char="•"/>
            </a:pPr>
            <a:r>
              <a:rPr lang="en-US" dirty="0" smtClean="0">
                <a:solidFill>
                  <a:schemeClr val="bg1"/>
                </a:solidFill>
              </a:rPr>
              <a:t>2013 Ireland had long harsh winter</a:t>
            </a:r>
          </a:p>
          <a:p>
            <a:pPr marL="342900" indent="-342900">
              <a:buFont typeface="Arial" panose="020B0604020202020204" pitchFamily="34" charset="0"/>
              <a:buChar char="•"/>
            </a:pPr>
            <a:r>
              <a:rPr lang="en-US" dirty="0" smtClean="0">
                <a:solidFill>
                  <a:schemeClr val="bg1"/>
                </a:solidFill>
              </a:rPr>
              <a:t>Limited fodder</a:t>
            </a:r>
          </a:p>
          <a:p>
            <a:pPr marL="342900" indent="-342900">
              <a:buFont typeface="Arial" panose="020B0604020202020204" pitchFamily="34" charset="0"/>
              <a:buChar char="•"/>
            </a:pPr>
            <a:r>
              <a:rPr lang="en-US" dirty="0" smtClean="0">
                <a:solidFill>
                  <a:schemeClr val="bg1"/>
                </a:solidFill>
              </a:rPr>
              <a:t>Penalized from asynchronous approval of stacked traits</a:t>
            </a:r>
            <a:endParaRPr lang="en-US" dirty="0">
              <a:solidFill>
                <a:schemeClr val="bg1"/>
              </a:solidFill>
            </a:endParaRPr>
          </a:p>
        </p:txBody>
      </p:sp>
    </p:spTree>
    <p:extLst>
      <p:ext uri="{BB962C8B-B14F-4D97-AF65-F5344CB8AC3E}">
        <p14:creationId xmlns:p14="http://schemas.microsoft.com/office/powerpoint/2010/main" val="908438513"/>
      </p:ext>
    </p:extLst>
  </p:cSld>
  <p:clrMapOvr>
    <a:masterClrMapping/>
  </p:clrMapOvr>
  <p:transition>
    <p:sndAc>
      <p:endSnd/>
    </p:sndAc>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3229" name="Rectangle 13"/>
          <p:cNvSpPr>
            <a:spLocks noChangeArrowheads="1"/>
          </p:cNvSpPr>
          <p:nvPr/>
        </p:nvSpPr>
        <p:spPr bwMode="auto">
          <a:xfrm>
            <a:off x="4114800" y="4195763"/>
            <a:ext cx="5029200" cy="2447466"/>
          </a:xfrm>
          <a:prstGeom prst="rect">
            <a:avLst/>
          </a:prstGeom>
          <a:solidFill>
            <a:srgbClr val="98FE9A"/>
          </a:solidFill>
          <a:ln w="9525">
            <a:solidFill>
              <a:srgbClr val="66FF33"/>
            </a:solidFill>
            <a:miter lim="800000"/>
            <a:headEnd/>
            <a:tailEnd/>
          </a:ln>
        </p:spPr>
        <p:txBody>
          <a:bodyPr lIns="92075" tIns="46038" rIns="92075" bIns="46038">
            <a:spAutoFit/>
          </a:bodyPr>
          <a:lstStyle/>
          <a:p>
            <a:pPr eaLnBrk="0" hangingPunct="0">
              <a:spcBef>
                <a:spcPct val="50000"/>
              </a:spcBef>
              <a:tabLst>
                <a:tab pos="285750" algn="l"/>
              </a:tabLst>
            </a:pPr>
            <a:r>
              <a:rPr lang="en-US" sz="1800" b="1" dirty="0">
                <a:solidFill>
                  <a:srgbClr val="A50021"/>
                </a:solidFill>
                <a:latin typeface="Times New Roman" pitchFamily="18" charset="0"/>
              </a:rPr>
              <a:t>Quality Traits </a:t>
            </a:r>
            <a:r>
              <a:rPr lang="en-US" sz="1800" b="1" dirty="0">
                <a:solidFill>
                  <a:srgbClr val="000066"/>
                </a:solidFill>
                <a:latin typeface="Times New Roman" pitchFamily="18" charset="0"/>
              </a:rPr>
              <a:t>		</a:t>
            </a:r>
            <a:endParaRPr lang="en-US" sz="1800" b="1" dirty="0" smtClean="0">
              <a:solidFill>
                <a:srgbClr val="000066"/>
              </a:solidFill>
              <a:latin typeface="Times New Roman" pitchFamily="18" charset="0"/>
            </a:endParaRPr>
          </a:p>
          <a:p>
            <a:pPr eaLnBrk="0" hangingPunct="0">
              <a:spcBef>
                <a:spcPct val="50000"/>
              </a:spcBef>
              <a:tabLst>
                <a:tab pos="285750" algn="l"/>
              </a:tabLst>
            </a:pPr>
            <a:r>
              <a:rPr lang="en-US" sz="1800" b="1" dirty="0" smtClean="0">
                <a:solidFill>
                  <a:srgbClr val="000066"/>
                </a:solidFill>
                <a:latin typeface="Times New Roman" pitchFamily="18" charset="0"/>
              </a:rPr>
              <a:t>Improved </a:t>
            </a:r>
            <a:r>
              <a:rPr lang="en-US" sz="1800" b="1" dirty="0">
                <a:solidFill>
                  <a:srgbClr val="000066"/>
                </a:solidFill>
                <a:latin typeface="Times New Roman" pitchFamily="18" charset="0"/>
              </a:rPr>
              <a:t>post harvest characteristics	Shelf life, processing, taste		Improved Nutrition –Improved Functionality                   	     Macro: protein, oils, carbs, </a:t>
            </a:r>
            <a:r>
              <a:rPr lang="en-US" sz="1800" b="1" dirty="0" err="1">
                <a:solidFill>
                  <a:srgbClr val="000066"/>
                </a:solidFill>
                <a:latin typeface="Times New Roman" pitchFamily="18" charset="0"/>
              </a:rPr>
              <a:t>fibre</a:t>
            </a:r>
            <a:r>
              <a:rPr lang="en-US" sz="1800" b="1" dirty="0">
                <a:solidFill>
                  <a:srgbClr val="000066"/>
                </a:solidFill>
                <a:latin typeface="Times New Roman" pitchFamily="18" charset="0"/>
              </a:rPr>
              <a:t> 	      		     Micro: Vitamins, minerals, 	    		     Phytochemicals – Antioxidants   		      Remove </a:t>
            </a:r>
            <a:r>
              <a:rPr lang="en-US" sz="1800" b="1" dirty="0" err="1">
                <a:solidFill>
                  <a:srgbClr val="000066"/>
                </a:solidFill>
                <a:latin typeface="Times New Roman" pitchFamily="18" charset="0"/>
              </a:rPr>
              <a:t>Antinutrients</a:t>
            </a:r>
            <a:r>
              <a:rPr lang="en-US" sz="1800" b="1" dirty="0">
                <a:solidFill>
                  <a:srgbClr val="000066"/>
                </a:solidFill>
                <a:latin typeface="Times New Roman" pitchFamily="18" charset="0"/>
              </a:rPr>
              <a:t>/allergens/ Toxins	</a:t>
            </a:r>
          </a:p>
        </p:txBody>
      </p:sp>
      <p:pic>
        <p:nvPicPr>
          <p:cNvPr id="1033221" name="Picture 5"/>
          <p:cNvPicPr>
            <a:picLocks noChangeAspect="1" noChangeArrowheads="1"/>
          </p:cNvPicPr>
          <p:nvPr/>
        </p:nvPicPr>
        <p:blipFill>
          <a:blip r:embed="rId3" cstate="print"/>
          <a:srcRect/>
          <a:stretch>
            <a:fillRect/>
          </a:stretch>
        </p:blipFill>
        <p:spPr bwMode="auto">
          <a:xfrm>
            <a:off x="8001000" y="4089400"/>
            <a:ext cx="1159224" cy="1117874"/>
          </a:xfrm>
          <a:prstGeom prst="rect">
            <a:avLst/>
          </a:prstGeom>
          <a:noFill/>
          <a:ln w="9525">
            <a:noFill/>
            <a:miter lim="800000"/>
            <a:headEnd/>
            <a:tailEnd/>
          </a:ln>
        </p:spPr>
      </p:pic>
      <p:sp>
        <p:nvSpPr>
          <p:cNvPr id="7173" name="Rectangle 6"/>
          <p:cNvSpPr>
            <a:spLocks noChangeArrowheads="1"/>
          </p:cNvSpPr>
          <p:nvPr/>
        </p:nvSpPr>
        <p:spPr bwMode="auto">
          <a:xfrm>
            <a:off x="107950" y="6356350"/>
            <a:ext cx="8502650" cy="369888"/>
          </a:xfrm>
          <a:prstGeom prst="rect">
            <a:avLst/>
          </a:prstGeom>
          <a:noFill/>
          <a:ln w="9525">
            <a:noFill/>
            <a:miter lim="800000"/>
            <a:headEnd/>
            <a:tailEnd/>
          </a:ln>
        </p:spPr>
        <p:txBody>
          <a:bodyPr lIns="92075" tIns="46038" rIns="92075" bIns="46038">
            <a:spAutoFit/>
          </a:bodyPr>
          <a:lstStyle/>
          <a:p>
            <a:pPr eaLnBrk="0" hangingPunct="0">
              <a:spcBef>
                <a:spcPct val="50000"/>
              </a:spcBef>
              <a:tabLst>
                <a:tab pos="1485900" algn="ctr"/>
                <a:tab pos="3721100" algn="ctr"/>
                <a:tab pos="5943600" algn="ctr"/>
              </a:tabLst>
            </a:pPr>
            <a:r>
              <a:rPr lang="en-US" sz="1800" b="1">
                <a:solidFill>
                  <a:srgbClr val="FFFF00"/>
                </a:solidFill>
                <a:latin typeface="Times New Roman" pitchFamily="18" charset="0"/>
              </a:rPr>
              <a:t>    	</a:t>
            </a:r>
          </a:p>
        </p:txBody>
      </p:sp>
      <p:sp>
        <p:nvSpPr>
          <p:cNvPr id="1033223" name="Rectangle 7"/>
          <p:cNvSpPr>
            <a:spLocks noChangeArrowheads="1"/>
          </p:cNvSpPr>
          <p:nvPr/>
        </p:nvSpPr>
        <p:spPr bwMode="auto">
          <a:xfrm>
            <a:off x="0" y="76200"/>
            <a:ext cx="8743950" cy="533400"/>
          </a:xfrm>
          <a:prstGeom prst="rect">
            <a:avLst/>
          </a:prstGeom>
          <a:noFill/>
          <a:ln w="9525">
            <a:noFill/>
            <a:miter lim="800000"/>
            <a:headEnd/>
            <a:tailEnd/>
          </a:ln>
          <a:effectLst/>
        </p:spPr>
        <p:txBody>
          <a:bodyPr lIns="92075" tIns="46038" rIns="92075" bIns="46038" anchor="ctr"/>
          <a:lstStyle/>
          <a:p>
            <a:pPr>
              <a:defRPr/>
            </a:pPr>
            <a:r>
              <a:rPr lang="en-US" b="1" dirty="0">
                <a:solidFill>
                  <a:srgbClr val="FFFF00"/>
                </a:solidFill>
                <a:effectLst>
                  <a:outerShdw blurRad="38100" dist="38100" dir="2700000" algn="tl">
                    <a:srgbClr val="000000"/>
                  </a:outerShdw>
                </a:effectLst>
                <a:latin typeface="Arial" pitchFamily="34" charset="0"/>
                <a:ea typeface="ＭＳ Ｐゴシック" pitchFamily="34" charset="-128"/>
                <a:cs typeface="+mn-cs"/>
              </a:rPr>
              <a:t>Opportunities/Challenges for Biotech Crops  </a:t>
            </a:r>
          </a:p>
        </p:txBody>
      </p:sp>
      <p:grpSp>
        <p:nvGrpSpPr>
          <p:cNvPr id="2" name="Group 2"/>
          <p:cNvGrpSpPr>
            <a:grpSpLocks/>
          </p:cNvGrpSpPr>
          <p:nvPr/>
        </p:nvGrpSpPr>
        <p:grpSpPr bwMode="auto">
          <a:xfrm>
            <a:off x="5105400" y="685800"/>
            <a:ext cx="2074863" cy="1981200"/>
            <a:chOff x="2870" y="1642"/>
            <a:chExt cx="2791" cy="2595"/>
          </a:xfrm>
        </p:grpSpPr>
        <p:pic>
          <p:nvPicPr>
            <p:cNvPr id="7191" name="Picture 3"/>
            <p:cNvPicPr>
              <a:picLocks noChangeAspect="1" noChangeArrowheads="1"/>
            </p:cNvPicPr>
            <p:nvPr/>
          </p:nvPicPr>
          <p:blipFill>
            <a:blip r:embed="rId4" cstate="print"/>
            <a:srcRect/>
            <a:stretch>
              <a:fillRect/>
            </a:stretch>
          </p:blipFill>
          <p:spPr bwMode="auto">
            <a:xfrm>
              <a:off x="2870" y="1642"/>
              <a:ext cx="2791" cy="2595"/>
            </a:xfrm>
            <a:prstGeom prst="rect">
              <a:avLst/>
            </a:prstGeom>
            <a:noFill/>
            <a:ln w="9525">
              <a:noFill/>
              <a:miter lim="800000"/>
              <a:headEnd/>
              <a:tailEnd/>
            </a:ln>
          </p:spPr>
        </p:pic>
        <p:sp>
          <p:nvSpPr>
            <p:cNvPr id="7192" name="Text Box 4"/>
            <p:cNvSpPr txBox="1">
              <a:spLocks noChangeArrowheads="1"/>
            </p:cNvSpPr>
            <p:nvPr/>
          </p:nvSpPr>
          <p:spPr bwMode="auto">
            <a:xfrm>
              <a:off x="3825" y="1715"/>
              <a:ext cx="822" cy="480"/>
            </a:xfrm>
            <a:prstGeom prst="rect">
              <a:avLst/>
            </a:prstGeom>
            <a:noFill/>
            <a:ln w="9525">
              <a:noFill/>
              <a:miter lim="800000"/>
              <a:headEnd/>
              <a:tailEnd/>
            </a:ln>
          </p:spPr>
          <p:txBody>
            <a:bodyPr wrap="none">
              <a:spAutoFit/>
            </a:bodyPr>
            <a:lstStyle/>
            <a:p>
              <a:pPr eaLnBrk="0" hangingPunct="0"/>
              <a:r>
                <a:rPr lang="en-US" sz="1800" b="1">
                  <a:solidFill>
                    <a:srgbClr val="00007F"/>
                  </a:solidFill>
                  <a:latin typeface="Helvetica" pitchFamily="34" charset="0"/>
                </a:rPr>
                <a:t>CO</a:t>
              </a:r>
              <a:r>
                <a:rPr lang="en-US" sz="1800" b="1" baseline="-25000">
                  <a:solidFill>
                    <a:srgbClr val="00007F"/>
                  </a:solidFill>
                  <a:latin typeface="Helvetica" pitchFamily="34" charset="0"/>
                </a:rPr>
                <a:t>2</a:t>
              </a:r>
              <a:endParaRPr lang="en-US" sz="1800" b="1">
                <a:solidFill>
                  <a:srgbClr val="00007F"/>
                </a:solidFill>
                <a:latin typeface="Helvetica" pitchFamily="34" charset="0"/>
              </a:endParaRPr>
            </a:p>
          </p:txBody>
        </p:sp>
      </p:grpSp>
      <p:sp>
        <p:nvSpPr>
          <p:cNvPr id="7175" name="Line 8"/>
          <p:cNvSpPr>
            <a:spLocks noChangeShapeType="1"/>
          </p:cNvSpPr>
          <p:nvPr/>
        </p:nvSpPr>
        <p:spPr bwMode="auto">
          <a:xfrm>
            <a:off x="139700" y="930275"/>
            <a:ext cx="12700" cy="5699125"/>
          </a:xfrm>
          <a:prstGeom prst="line">
            <a:avLst/>
          </a:prstGeom>
          <a:noFill/>
          <a:ln w="50800">
            <a:solidFill>
              <a:srgbClr val="66FF33"/>
            </a:solidFill>
            <a:round/>
            <a:headEnd type="none" w="sm" len="sm"/>
            <a:tailEnd type="none" w="sm" len="sm"/>
          </a:ln>
        </p:spPr>
        <p:txBody>
          <a:bodyPr/>
          <a:lstStyle/>
          <a:p>
            <a:endParaRPr lang="en-US"/>
          </a:p>
        </p:txBody>
      </p:sp>
      <p:sp>
        <p:nvSpPr>
          <p:cNvPr id="7176" name="Line 9"/>
          <p:cNvSpPr>
            <a:spLocks noChangeShapeType="1"/>
          </p:cNvSpPr>
          <p:nvPr/>
        </p:nvSpPr>
        <p:spPr bwMode="auto">
          <a:xfrm flipH="1" flipV="1">
            <a:off x="139700" y="6629400"/>
            <a:ext cx="8686800" cy="0"/>
          </a:xfrm>
          <a:prstGeom prst="line">
            <a:avLst/>
          </a:prstGeom>
          <a:noFill/>
          <a:ln w="50800">
            <a:solidFill>
              <a:srgbClr val="66FF33"/>
            </a:solidFill>
            <a:round/>
            <a:headEnd type="none" w="sm" len="sm"/>
            <a:tailEnd type="none" w="sm" len="sm"/>
          </a:ln>
        </p:spPr>
        <p:txBody>
          <a:bodyPr/>
          <a:lstStyle/>
          <a:p>
            <a:endParaRPr lang="en-US"/>
          </a:p>
        </p:txBody>
      </p:sp>
      <p:sp>
        <p:nvSpPr>
          <p:cNvPr id="1033226" name="Arc 10"/>
          <p:cNvSpPr>
            <a:spLocks/>
          </p:cNvSpPr>
          <p:nvPr/>
        </p:nvSpPr>
        <p:spPr bwMode="auto">
          <a:xfrm>
            <a:off x="180975" y="4243388"/>
            <a:ext cx="2286000" cy="1177925"/>
          </a:xfrm>
          <a:custGeom>
            <a:avLst/>
            <a:gdLst>
              <a:gd name="T0" fmla="*/ 0 w 21600"/>
              <a:gd name="T1" fmla="*/ 2147483647 h 21600"/>
              <a:gd name="T2" fmla="*/ 2147483647 w 21600"/>
              <a:gd name="T3" fmla="*/ 0 h 21600"/>
              <a:gd name="T4" fmla="*/ 2147483647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76"/>
                  <a:pt x="9661" y="8"/>
                  <a:pt x="21585" y="0"/>
                </a:cubicBezTo>
              </a:path>
              <a:path w="21600" h="21600" stroke="0" extrusionOk="0">
                <a:moveTo>
                  <a:pt x="0" y="21600"/>
                </a:moveTo>
                <a:cubicBezTo>
                  <a:pt x="0" y="9676"/>
                  <a:pt x="9661" y="8"/>
                  <a:pt x="21585" y="0"/>
                </a:cubicBezTo>
                <a:lnTo>
                  <a:pt x="21600" y="21600"/>
                </a:lnTo>
                <a:close/>
              </a:path>
            </a:pathLst>
          </a:custGeom>
          <a:noFill/>
          <a:ln w="50800" cap="rnd">
            <a:solidFill>
              <a:srgbClr val="66FF33"/>
            </a:solidFill>
            <a:round/>
            <a:headEnd type="none" w="sm" len="sm"/>
            <a:tailEnd type="none" w="sm" len="sm"/>
          </a:ln>
        </p:spPr>
        <p:txBody>
          <a:bodyPr/>
          <a:lstStyle/>
          <a:p>
            <a:endParaRPr lang="en-US"/>
          </a:p>
        </p:txBody>
      </p:sp>
      <p:sp>
        <p:nvSpPr>
          <p:cNvPr id="1033227" name="Rectangle 11"/>
          <p:cNvSpPr>
            <a:spLocks noChangeArrowheads="1"/>
          </p:cNvSpPr>
          <p:nvPr/>
        </p:nvSpPr>
        <p:spPr bwMode="auto">
          <a:xfrm>
            <a:off x="228600" y="5248275"/>
            <a:ext cx="3810000" cy="1616469"/>
          </a:xfrm>
          <a:prstGeom prst="rect">
            <a:avLst/>
          </a:prstGeom>
          <a:solidFill>
            <a:srgbClr val="98FE9A"/>
          </a:solidFill>
          <a:ln w="9525">
            <a:solidFill>
              <a:srgbClr val="66FF33"/>
            </a:solidFill>
            <a:miter lim="800000"/>
            <a:headEnd/>
            <a:tailEnd/>
          </a:ln>
        </p:spPr>
        <p:txBody>
          <a:bodyPr lIns="92075" tIns="46038" rIns="92075" bIns="46038">
            <a:spAutoFit/>
          </a:bodyPr>
          <a:lstStyle/>
          <a:p>
            <a:pPr eaLnBrk="0" hangingPunct="0">
              <a:spcBef>
                <a:spcPct val="50000"/>
              </a:spcBef>
            </a:pPr>
            <a:r>
              <a:rPr lang="en-US" sz="1800" b="1" dirty="0">
                <a:solidFill>
                  <a:srgbClr val="A50021"/>
                </a:solidFill>
                <a:latin typeface="Times New Roman" pitchFamily="18" charset="0"/>
              </a:rPr>
              <a:t>Agronomic Traits </a:t>
            </a:r>
            <a:r>
              <a:rPr lang="en-US" sz="1800" b="1" dirty="0" smtClean="0">
                <a:solidFill>
                  <a:srgbClr val="A50021"/>
                </a:solidFill>
                <a:latin typeface="Times New Roman" pitchFamily="18" charset="0"/>
              </a:rPr>
              <a:t>		      </a:t>
            </a:r>
            <a:r>
              <a:rPr lang="en-US" sz="1800" b="1" u="sng" dirty="0" smtClean="0">
                <a:solidFill>
                  <a:srgbClr val="000066"/>
                </a:solidFill>
                <a:latin typeface="Times New Roman" pitchFamily="18" charset="0"/>
              </a:rPr>
              <a:t>Biotic Stress </a:t>
            </a:r>
            <a:r>
              <a:rPr lang="en-US" sz="1800" b="1" dirty="0" smtClean="0">
                <a:solidFill>
                  <a:srgbClr val="000066"/>
                </a:solidFill>
                <a:latin typeface="Times New Roman" pitchFamily="18" charset="0"/>
              </a:rPr>
              <a:t>- pests/disease/weeds</a:t>
            </a:r>
            <a:r>
              <a:rPr lang="en-US" sz="1800" b="1" dirty="0">
                <a:solidFill>
                  <a:srgbClr val="000066"/>
                </a:solidFill>
                <a:latin typeface="Times New Roman" pitchFamily="18" charset="0"/>
              </a:rPr>
              <a:t>/ </a:t>
            </a:r>
          </a:p>
          <a:p>
            <a:pPr eaLnBrk="0" hangingPunct="0">
              <a:spcBef>
                <a:spcPct val="50000"/>
              </a:spcBef>
            </a:pPr>
            <a:r>
              <a:rPr lang="en-US" sz="1800" b="1" u="sng" dirty="0" smtClean="0">
                <a:solidFill>
                  <a:srgbClr val="000066"/>
                </a:solidFill>
                <a:latin typeface="Times New Roman" pitchFamily="18" charset="0"/>
              </a:rPr>
              <a:t>Abiotic </a:t>
            </a:r>
            <a:r>
              <a:rPr lang="en-US" sz="1800" b="1" u="sng" dirty="0">
                <a:solidFill>
                  <a:srgbClr val="000066"/>
                </a:solidFill>
                <a:latin typeface="Times New Roman" pitchFamily="18" charset="0"/>
              </a:rPr>
              <a:t>Stress: </a:t>
            </a:r>
            <a:r>
              <a:rPr lang="en-US" sz="1800" b="1" dirty="0" smtClean="0">
                <a:solidFill>
                  <a:srgbClr val="000066"/>
                </a:solidFill>
                <a:latin typeface="Times New Roman" pitchFamily="18" charset="0"/>
              </a:rPr>
              <a:t>Drought, heat, salinity, submergence, </a:t>
            </a:r>
            <a:r>
              <a:rPr lang="en-US" sz="1800" b="1" dirty="0">
                <a:solidFill>
                  <a:srgbClr val="000066"/>
                </a:solidFill>
                <a:latin typeface="Times New Roman" pitchFamily="18" charset="0"/>
              </a:rPr>
              <a:t>marginal </a:t>
            </a:r>
            <a:r>
              <a:rPr lang="en-US" sz="1800" b="1" dirty="0" smtClean="0">
                <a:solidFill>
                  <a:srgbClr val="000066"/>
                </a:solidFill>
                <a:latin typeface="Times New Roman" pitchFamily="18" charset="0"/>
              </a:rPr>
              <a:t>soils </a:t>
            </a:r>
            <a:r>
              <a:rPr lang="en-US" sz="1800" b="1" u="sng" dirty="0" smtClean="0">
                <a:solidFill>
                  <a:srgbClr val="000066"/>
                </a:solidFill>
                <a:latin typeface="Times New Roman" pitchFamily="18" charset="0"/>
              </a:rPr>
              <a:t>Yield: </a:t>
            </a:r>
            <a:r>
              <a:rPr lang="en-US" sz="1800" b="1" dirty="0" smtClean="0">
                <a:solidFill>
                  <a:srgbClr val="000066"/>
                </a:solidFill>
                <a:latin typeface="Times New Roman" pitchFamily="18" charset="0"/>
              </a:rPr>
              <a:t>nutrient efficiency, fossil genes</a:t>
            </a:r>
            <a:endParaRPr lang="en-US" sz="1800" b="1" u="sng" dirty="0">
              <a:solidFill>
                <a:srgbClr val="000066"/>
              </a:solidFill>
              <a:latin typeface="Times New Roman" pitchFamily="18" charset="0"/>
            </a:endParaRPr>
          </a:p>
        </p:txBody>
      </p:sp>
      <p:sp>
        <p:nvSpPr>
          <p:cNvPr id="1033228" name="Arc 12"/>
          <p:cNvSpPr>
            <a:spLocks/>
          </p:cNvSpPr>
          <p:nvPr/>
        </p:nvSpPr>
        <p:spPr bwMode="auto">
          <a:xfrm rot="240000">
            <a:off x="2065338" y="2947988"/>
            <a:ext cx="2338387" cy="1412875"/>
          </a:xfrm>
          <a:custGeom>
            <a:avLst/>
            <a:gdLst>
              <a:gd name="T0" fmla="*/ 2147483647 w 21600"/>
              <a:gd name="T1" fmla="*/ 2147483647 h 26153"/>
              <a:gd name="T2" fmla="*/ 2147483647 w 21600"/>
              <a:gd name="T3" fmla="*/ 0 h 26153"/>
              <a:gd name="T4" fmla="*/ 2147483647 w 21600"/>
              <a:gd name="T5" fmla="*/ 2147483647 h 26153"/>
              <a:gd name="T6" fmla="*/ 0 60000 65536"/>
              <a:gd name="T7" fmla="*/ 0 60000 65536"/>
              <a:gd name="T8" fmla="*/ 0 60000 65536"/>
              <a:gd name="T9" fmla="*/ 0 w 21600"/>
              <a:gd name="T10" fmla="*/ 0 h 26153"/>
              <a:gd name="T11" fmla="*/ 21600 w 21600"/>
              <a:gd name="T12" fmla="*/ 26153 h 26153"/>
            </a:gdLst>
            <a:ahLst/>
            <a:cxnLst>
              <a:cxn ang="T6">
                <a:pos x="T0" y="T1"/>
              </a:cxn>
              <a:cxn ang="T7">
                <a:pos x="T2" y="T3"/>
              </a:cxn>
              <a:cxn ang="T8">
                <a:pos x="T4" y="T5"/>
              </a:cxn>
            </a:cxnLst>
            <a:rect l="T9" t="T10" r="T11" b="T12"/>
            <a:pathLst>
              <a:path w="21600" h="26153" fill="none" extrusionOk="0">
                <a:moveTo>
                  <a:pt x="485" y="26152"/>
                </a:moveTo>
                <a:cubicBezTo>
                  <a:pt x="162" y="24656"/>
                  <a:pt x="0" y="23130"/>
                  <a:pt x="0" y="21600"/>
                </a:cubicBezTo>
                <a:cubicBezTo>
                  <a:pt x="-1" y="9676"/>
                  <a:pt x="9661" y="8"/>
                  <a:pt x="21585" y="0"/>
                </a:cubicBezTo>
              </a:path>
              <a:path w="21600" h="26153" stroke="0" extrusionOk="0">
                <a:moveTo>
                  <a:pt x="485" y="26152"/>
                </a:moveTo>
                <a:cubicBezTo>
                  <a:pt x="162" y="24656"/>
                  <a:pt x="0" y="23130"/>
                  <a:pt x="0" y="21600"/>
                </a:cubicBezTo>
                <a:cubicBezTo>
                  <a:pt x="-1" y="9676"/>
                  <a:pt x="9661" y="8"/>
                  <a:pt x="21585" y="0"/>
                </a:cubicBezTo>
                <a:lnTo>
                  <a:pt x="21600" y="21600"/>
                </a:lnTo>
                <a:close/>
              </a:path>
            </a:pathLst>
          </a:custGeom>
          <a:noFill/>
          <a:ln w="50800" cap="rnd">
            <a:solidFill>
              <a:srgbClr val="66FF33"/>
            </a:solidFill>
            <a:round/>
            <a:headEnd type="none" w="sm" len="sm"/>
            <a:tailEnd type="none" w="sm" len="sm"/>
          </a:ln>
        </p:spPr>
        <p:txBody>
          <a:bodyPr/>
          <a:lstStyle/>
          <a:p>
            <a:endParaRPr lang="en-US"/>
          </a:p>
        </p:txBody>
      </p:sp>
      <p:sp>
        <p:nvSpPr>
          <p:cNvPr id="1033231" name="Arc 15"/>
          <p:cNvSpPr>
            <a:spLocks/>
          </p:cNvSpPr>
          <p:nvPr/>
        </p:nvSpPr>
        <p:spPr bwMode="auto">
          <a:xfrm rot="420000">
            <a:off x="4295775" y="2025650"/>
            <a:ext cx="3182938" cy="1289050"/>
          </a:xfrm>
          <a:custGeom>
            <a:avLst/>
            <a:gdLst>
              <a:gd name="T0" fmla="*/ 0 w 21600"/>
              <a:gd name="T1" fmla="*/ 2147483647 h 20481"/>
              <a:gd name="T2" fmla="*/ 2147483647 w 21600"/>
              <a:gd name="T3" fmla="*/ 0 h 20481"/>
              <a:gd name="T4" fmla="*/ 2147483647 w 21600"/>
              <a:gd name="T5" fmla="*/ 2147483647 h 20481"/>
              <a:gd name="T6" fmla="*/ 0 60000 65536"/>
              <a:gd name="T7" fmla="*/ 0 60000 65536"/>
              <a:gd name="T8" fmla="*/ 0 60000 65536"/>
              <a:gd name="T9" fmla="*/ 0 w 21600"/>
              <a:gd name="T10" fmla="*/ 0 h 20481"/>
              <a:gd name="T11" fmla="*/ 21600 w 21600"/>
              <a:gd name="T12" fmla="*/ 20481 h 20481"/>
            </a:gdLst>
            <a:ahLst/>
            <a:cxnLst>
              <a:cxn ang="T6">
                <a:pos x="T0" y="T1"/>
              </a:cxn>
              <a:cxn ang="T7">
                <a:pos x="T2" y="T3"/>
              </a:cxn>
              <a:cxn ang="T8">
                <a:pos x="T4" y="T5"/>
              </a:cxn>
            </a:cxnLst>
            <a:rect l="T9" t="T10" r="T11" b="T12"/>
            <a:pathLst>
              <a:path w="21600" h="20481" fill="none" extrusionOk="0">
                <a:moveTo>
                  <a:pt x="0" y="20481"/>
                </a:moveTo>
                <a:cubicBezTo>
                  <a:pt x="0" y="11195"/>
                  <a:pt x="5933" y="2949"/>
                  <a:pt x="14737" y="-1"/>
                </a:cubicBezTo>
              </a:path>
              <a:path w="21600" h="20481" stroke="0" extrusionOk="0">
                <a:moveTo>
                  <a:pt x="0" y="20481"/>
                </a:moveTo>
                <a:cubicBezTo>
                  <a:pt x="0" y="11195"/>
                  <a:pt x="5933" y="2949"/>
                  <a:pt x="14737" y="-1"/>
                </a:cubicBezTo>
                <a:lnTo>
                  <a:pt x="21600" y="20481"/>
                </a:lnTo>
                <a:close/>
              </a:path>
            </a:pathLst>
          </a:custGeom>
          <a:noFill/>
          <a:ln w="50800" cap="rnd">
            <a:solidFill>
              <a:srgbClr val="66FF33"/>
            </a:solidFill>
            <a:round/>
            <a:headEnd type="none" w="sm" len="sm"/>
            <a:tailEnd type="none" w="sm" len="sm"/>
          </a:ln>
        </p:spPr>
        <p:txBody>
          <a:bodyPr/>
          <a:lstStyle/>
          <a:p>
            <a:endParaRPr lang="en-US"/>
          </a:p>
        </p:txBody>
      </p:sp>
      <p:sp>
        <p:nvSpPr>
          <p:cNvPr id="7181" name="Rectangle 16"/>
          <p:cNvSpPr>
            <a:spLocks noChangeArrowheads="1"/>
          </p:cNvSpPr>
          <p:nvPr/>
        </p:nvSpPr>
        <p:spPr bwMode="auto">
          <a:xfrm>
            <a:off x="120650" y="2344738"/>
            <a:ext cx="2000250" cy="369887"/>
          </a:xfrm>
          <a:prstGeom prst="rect">
            <a:avLst/>
          </a:prstGeom>
          <a:noFill/>
          <a:ln w="9525">
            <a:noFill/>
            <a:miter lim="800000"/>
            <a:headEnd/>
            <a:tailEnd/>
          </a:ln>
        </p:spPr>
        <p:txBody>
          <a:bodyPr lIns="92075" tIns="46038" rIns="92075" bIns="46038">
            <a:spAutoFit/>
          </a:bodyPr>
          <a:lstStyle/>
          <a:p>
            <a:pPr eaLnBrk="0" hangingPunct="0">
              <a:spcBef>
                <a:spcPct val="50000"/>
              </a:spcBef>
            </a:pPr>
            <a:r>
              <a:rPr lang="en-US" sz="1800" b="1">
                <a:solidFill>
                  <a:srgbClr val="FFFF00"/>
                </a:solidFill>
                <a:latin typeface="Univers" pitchFamily="34" charset="0"/>
              </a:rPr>
              <a:t>Value</a:t>
            </a:r>
          </a:p>
        </p:txBody>
      </p:sp>
      <p:sp>
        <p:nvSpPr>
          <p:cNvPr id="7182" name="Rectangle 17"/>
          <p:cNvSpPr>
            <a:spLocks noChangeArrowheads="1"/>
          </p:cNvSpPr>
          <p:nvPr/>
        </p:nvSpPr>
        <p:spPr bwMode="auto">
          <a:xfrm>
            <a:off x="6500813" y="4989513"/>
            <a:ext cx="184150" cy="457200"/>
          </a:xfrm>
          <a:prstGeom prst="rect">
            <a:avLst/>
          </a:prstGeom>
          <a:noFill/>
          <a:ln w="9525">
            <a:noFill/>
            <a:miter lim="800000"/>
            <a:headEnd/>
            <a:tailEnd/>
          </a:ln>
        </p:spPr>
        <p:txBody>
          <a:bodyPr wrap="none" anchor="ctr"/>
          <a:lstStyle/>
          <a:p>
            <a:pPr eaLnBrk="0" hangingPunct="0"/>
            <a:endParaRPr lang="en-US" sz="1800"/>
          </a:p>
        </p:txBody>
      </p:sp>
      <p:sp>
        <p:nvSpPr>
          <p:cNvPr id="1033234" name="Rectangle 18"/>
          <p:cNvSpPr>
            <a:spLocks noChangeArrowheads="1"/>
          </p:cNvSpPr>
          <p:nvPr/>
        </p:nvSpPr>
        <p:spPr bwMode="auto">
          <a:xfrm>
            <a:off x="6705600" y="914400"/>
            <a:ext cx="2590800" cy="1779588"/>
          </a:xfrm>
          <a:prstGeom prst="rect">
            <a:avLst/>
          </a:prstGeom>
          <a:solidFill>
            <a:srgbClr val="98FE9A"/>
          </a:solidFill>
          <a:ln w="9525">
            <a:solidFill>
              <a:srgbClr val="66FF33"/>
            </a:solidFill>
            <a:miter lim="800000"/>
            <a:headEnd/>
            <a:tailEnd/>
          </a:ln>
        </p:spPr>
        <p:txBody>
          <a:bodyPr lIns="92075" tIns="46038" rIns="92075" bIns="46038">
            <a:spAutoFit/>
          </a:bodyPr>
          <a:lstStyle/>
          <a:p>
            <a:pPr eaLnBrk="0" hangingPunct="0">
              <a:spcBef>
                <a:spcPct val="50000"/>
              </a:spcBef>
            </a:pPr>
            <a:r>
              <a:rPr lang="en-US" sz="1800" b="1" dirty="0">
                <a:solidFill>
                  <a:srgbClr val="A50021"/>
                </a:solidFill>
                <a:latin typeface="Times New Roman" pitchFamily="18" charset="0"/>
              </a:rPr>
              <a:t>Renewable Resources</a:t>
            </a:r>
            <a:r>
              <a:rPr lang="en-US" sz="1800" b="1" dirty="0">
                <a:solidFill>
                  <a:srgbClr val="000066"/>
                </a:solidFill>
                <a:latin typeface="Times New Roman" pitchFamily="18" charset="0"/>
              </a:rPr>
              <a:t> Biomass conversion, </a:t>
            </a:r>
            <a:r>
              <a:rPr lang="en-US" sz="1800" b="1" dirty="0" err="1">
                <a:solidFill>
                  <a:srgbClr val="000066"/>
                </a:solidFill>
                <a:latin typeface="Times New Roman" pitchFamily="18" charset="0"/>
              </a:rPr>
              <a:t>feedstocks</a:t>
            </a:r>
            <a:r>
              <a:rPr lang="en-US" sz="1800" b="1" dirty="0">
                <a:solidFill>
                  <a:srgbClr val="000066"/>
                </a:solidFill>
                <a:latin typeface="Times New Roman" pitchFamily="18" charset="0"/>
              </a:rPr>
              <a:t>, biofuels, Phytoremediation Concerns land/ water </a:t>
            </a:r>
            <a:r>
              <a:rPr lang="en-US" sz="1800" b="1" dirty="0" smtClean="0">
                <a:solidFill>
                  <a:srgbClr val="000066"/>
                </a:solidFill>
                <a:latin typeface="Times New Roman" pitchFamily="18" charset="0"/>
              </a:rPr>
              <a:t>use</a:t>
            </a:r>
            <a:endParaRPr lang="en-US" sz="1800" b="1" dirty="0">
              <a:solidFill>
                <a:srgbClr val="000066"/>
              </a:solidFill>
              <a:latin typeface="Times New Roman" pitchFamily="18" charset="0"/>
            </a:endParaRPr>
          </a:p>
        </p:txBody>
      </p:sp>
      <p:sp>
        <p:nvSpPr>
          <p:cNvPr id="1033235" name="Arc 19"/>
          <p:cNvSpPr>
            <a:spLocks/>
          </p:cNvSpPr>
          <p:nvPr/>
        </p:nvSpPr>
        <p:spPr bwMode="auto">
          <a:xfrm rot="420000">
            <a:off x="6251575" y="871538"/>
            <a:ext cx="3182938" cy="1341437"/>
          </a:xfrm>
          <a:custGeom>
            <a:avLst/>
            <a:gdLst>
              <a:gd name="T0" fmla="*/ 0 w 21600"/>
              <a:gd name="T1" fmla="*/ 2147483647 h 21314"/>
              <a:gd name="T2" fmla="*/ 2147483647 w 21600"/>
              <a:gd name="T3" fmla="*/ 0 h 21314"/>
              <a:gd name="T4" fmla="*/ 2147483647 w 21600"/>
              <a:gd name="T5" fmla="*/ 2147483647 h 21314"/>
              <a:gd name="T6" fmla="*/ 0 60000 65536"/>
              <a:gd name="T7" fmla="*/ 0 60000 65536"/>
              <a:gd name="T8" fmla="*/ 0 60000 65536"/>
              <a:gd name="T9" fmla="*/ 0 w 21600"/>
              <a:gd name="T10" fmla="*/ 0 h 21314"/>
              <a:gd name="T11" fmla="*/ 21600 w 21600"/>
              <a:gd name="T12" fmla="*/ 21314 h 21314"/>
            </a:gdLst>
            <a:ahLst/>
            <a:cxnLst>
              <a:cxn ang="T6">
                <a:pos x="T0" y="T1"/>
              </a:cxn>
              <a:cxn ang="T7">
                <a:pos x="T2" y="T3"/>
              </a:cxn>
              <a:cxn ang="T8">
                <a:pos x="T4" y="T5"/>
              </a:cxn>
            </a:cxnLst>
            <a:rect l="T9" t="T10" r="T11" b="T12"/>
            <a:pathLst>
              <a:path w="21600" h="21314" fill="none" extrusionOk="0">
                <a:moveTo>
                  <a:pt x="0" y="21314"/>
                </a:moveTo>
                <a:cubicBezTo>
                  <a:pt x="0" y="10737"/>
                  <a:pt x="7658" y="1716"/>
                  <a:pt x="18095" y="0"/>
                </a:cubicBezTo>
              </a:path>
              <a:path w="21600" h="21314" stroke="0" extrusionOk="0">
                <a:moveTo>
                  <a:pt x="0" y="21314"/>
                </a:moveTo>
                <a:cubicBezTo>
                  <a:pt x="0" y="10737"/>
                  <a:pt x="7658" y="1716"/>
                  <a:pt x="18095" y="0"/>
                </a:cubicBezTo>
                <a:lnTo>
                  <a:pt x="21600" y="21314"/>
                </a:lnTo>
                <a:close/>
              </a:path>
            </a:pathLst>
          </a:custGeom>
          <a:noFill/>
          <a:ln w="50800" cap="rnd">
            <a:solidFill>
              <a:srgbClr val="66FF33"/>
            </a:solidFill>
            <a:round/>
            <a:headEnd type="none" w="sm" len="sm"/>
            <a:tailEnd type="none" w="sm" len="sm"/>
          </a:ln>
        </p:spPr>
        <p:txBody>
          <a:bodyPr/>
          <a:lstStyle/>
          <a:p>
            <a:endParaRPr lang="en-US"/>
          </a:p>
        </p:txBody>
      </p:sp>
      <p:sp>
        <p:nvSpPr>
          <p:cNvPr id="11287" name="Rectangle 23"/>
          <p:cNvSpPr>
            <a:spLocks noChangeArrowheads="1"/>
          </p:cNvSpPr>
          <p:nvPr/>
        </p:nvSpPr>
        <p:spPr bwMode="auto">
          <a:xfrm>
            <a:off x="5181600" y="2667000"/>
            <a:ext cx="3962400" cy="1477963"/>
          </a:xfrm>
          <a:prstGeom prst="rect">
            <a:avLst/>
          </a:prstGeom>
          <a:solidFill>
            <a:srgbClr val="98FE9A"/>
          </a:solidFill>
          <a:ln w="9525">
            <a:solidFill>
              <a:srgbClr val="66FF33"/>
            </a:solidFill>
            <a:miter lim="800000"/>
            <a:headEnd/>
            <a:tailEnd/>
          </a:ln>
        </p:spPr>
        <p:txBody>
          <a:bodyPr lIns="92075" tIns="46038" rIns="92075" bIns="46038">
            <a:spAutoFit/>
          </a:bodyPr>
          <a:lstStyle/>
          <a:p>
            <a:pPr eaLnBrk="0" hangingPunct="0">
              <a:spcBef>
                <a:spcPct val="50000"/>
              </a:spcBef>
            </a:pPr>
            <a:r>
              <a:rPr lang="en-US" sz="1800" b="1">
                <a:solidFill>
                  <a:srgbClr val="A50021"/>
                </a:solidFill>
                <a:latin typeface="Times New Roman" pitchFamily="18" charset="0"/>
              </a:rPr>
              <a:t>Plants as Factories</a:t>
            </a:r>
            <a:r>
              <a:rPr lang="en-US" sz="1800" b="1">
                <a:solidFill>
                  <a:srgbClr val="000066"/>
                </a:solidFill>
                <a:latin typeface="Times New Roman" pitchFamily="18" charset="0"/>
              </a:rPr>
              <a:t>        Pharmaceuticals/ Industrial products (Ventria – Rice Lactoferin Lysozyme  30% Diarrhea, recovery 3/6 days, Concerns gene flow co-mingling</a:t>
            </a:r>
          </a:p>
        </p:txBody>
      </p:sp>
      <p:pic>
        <p:nvPicPr>
          <p:cNvPr id="1033237" name="Picture 21" descr="fueltank"/>
          <p:cNvPicPr>
            <a:picLocks noChangeAspect="1" noChangeArrowheads="1"/>
          </p:cNvPicPr>
          <p:nvPr/>
        </p:nvPicPr>
        <p:blipFill>
          <a:blip r:embed="rId5" cstate="print"/>
          <a:srcRect t="18750" b="6250"/>
          <a:stretch>
            <a:fillRect/>
          </a:stretch>
        </p:blipFill>
        <p:spPr bwMode="auto">
          <a:xfrm>
            <a:off x="6705600" y="0"/>
            <a:ext cx="2514600" cy="914400"/>
          </a:xfrm>
          <a:prstGeom prst="rect">
            <a:avLst/>
          </a:prstGeom>
          <a:noFill/>
          <a:ln w="9525">
            <a:noFill/>
            <a:miter lim="800000"/>
            <a:headEnd/>
            <a:tailEnd/>
          </a:ln>
        </p:spPr>
      </p:pic>
      <p:pic>
        <p:nvPicPr>
          <p:cNvPr id="10265" name="Picture 5"/>
          <p:cNvPicPr>
            <a:picLocks noChangeAspect="1" noChangeArrowheads="1"/>
          </p:cNvPicPr>
          <p:nvPr/>
        </p:nvPicPr>
        <p:blipFill>
          <a:blip r:embed="rId6" cstate="print"/>
          <a:srcRect t="6569" b="5840"/>
          <a:stretch>
            <a:fillRect/>
          </a:stretch>
        </p:blipFill>
        <p:spPr bwMode="auto">
          <a:xfrm>
            <a:off x="228600" y="4343400"/>
            <a:ext cx="1465263" cy="990600"/>
          </a:xfrm>
          <a:prstGeom prst="rect">
            <a:avLst/>
          </a:prstGeom>
          <a:noFill/>
          <a:ln w="9525">
            <a:noFill/>
            <a:miter lim="800000"/>
            <a:headEnd/>
            <a:tailEnd/>
          </a:ln>
        </p:spPr>
      </p:pic>
      <p:pic>
        <p:nvPicPr>
          <p:cNvPr id="7190" name="Picture 11"/>
          <p:cNvPicPr>
            <a:picLocks noChangeAspect="1" noChangeArrowheads="1"/>
          </p:cNvPicPr>
          <p:nvPr/>
        </p:nvPicPr>
        <p:blipFill>
          <a:blip r:embed="rId7" cstate="print"/>
          <a:srcRect/>
          <a:stretch>
            <a:fillRect/>
          </a:stretch>
        </p:blipFill>
        <p:spPr bwMode="auto">
          <a:xfrm>
            <a:off x="0" y="533400"/>
            <a:ext cx="2584450" cy="2667000"/>
          </a:xfrm>
          <a:prstGeom prst="rect">
            <a:avLst/>
          </a:prstGeom>
          <a:noFill/>
          <a:ln w="9525">
            <a:noFill/>
            <a:miter lim="800000"/>
            <a:headEnd/>
            <a:tailEnd/>
          </a:ln>
        </p:spPr>
      </p:pic>
      <p:pic>
        <p:nvPicPr>
          <p:cNvPr id="25" name="Picture 24" descr="Slide 13 Image-01.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560371" y="2875172"/>
            <a:ext cx="1834924" cy="1728007"/>
          </a:xfrm>
          <a:prstGeom prst="rect">
            <a:avLst/>
          </a:prstGeom>
        </p:spPr>
      </p:pic>
      <p:pic>
        <p:nvPicPr>
          <p:cNvPr id="4098" name="Picture 2" descr="http://www.fastcoexist.com/multisite_files/coexist/imagecache/inline-large/post-inline/osf_arctic-golden-vs-conv-golden_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57400" y="4024361"/>
            <a:ext cx="2095489" cy="1223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3780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33226"/>
                                        </p:tgtEl>
                                        <p:attrNameLst>
                                          <p:attrName>style.visibility</p:attrName>
                                        </p:attrNameLst>
                                      </p:cBhvr>
                                      <p:to>
                                        <p:strVal val="visible"/>
                                      </p:to>
                                    </p:set>
                                    <p:anim calcmode="lin" valueType="num">
                                      <p:cBhvr additive="base">
                                        <p:cTn id="7" dur="500" fill="hold"/>
                                        <p:tgtEl>
                                          <p:spTgt spid="1033226"/>
                                        </p:tgtEl>
                                        <p:attrNameLst>
                                          <p:attrName>ppt_x</p:attrName>
                                        </p:attrNameLst>
                                      </p:cBhvr>
                                      <p:tavLst>
                                        <p:tav tm="0">
                                          <p:val>
                                            <p:strVal val="0-#ppt_w/2"/>
                                          </p:val>
                                        </p:tav>
                                        <p:tav tm="100000">
                                          <p:val>
                                            <p:strVal val="#ppt_x"/>
                                          </p:val>
                                        </p:tav>
                                      </p:tavLst>
                                    </p:anim>
                                    <p:anim calcmode="lin" valueType="num">
                                      <p:cBhvr additive="base">
                                        <p:cTn id="8" dur="500" fill="hold"/>
                                        <p:tgtEl>
                                          <p:spTgt spid="10332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33227"/>
                                        </p:tgtEl>
                                        <p:attrNameLst>
                                          <p:attrName>style.visibility</p:attrName>
                                        </p:attrNameLst>
                                      </p:cBhvr>
                                      <p:to>
                                        <p:strVal val="visible"/>
                                      </p:to>
                                    </p:set>
                                    <p:anim calcmode="lin" valueType="num">
                                      <p:cBhvr additive="base">
                                        <p:cTn id="13" dur="500" fill="hold"/>
                                        <p:tgtEl>
                                          <p:spTgt spid="1033227"/>
                                        </p:tgtEl>
                                        <p:attrNameLst>
                                          <p:attrName>ppt_x</p:attrName>
                                        </p:attrNameLst>
                                      </p:cBhvr>
                                      <p:tavLst>
                                        <p:tav tm="0">
                                          <p:val>
                                            <p:strVal val="0-#ppt_w/2"/>
                                          </p:val>
                                        </p:tav>
                                        <p:tav tm="100000">
                                          <p:val>
                                            <p:strVal val="#ppt_x"/>
                                          </p:val>
                                        </p:tav>
                                      </p:tavLst>
                                    </p:anim>
                                    <p:anim calcmode="lin" valueType="num">
                                      <p:cBhvr additive="base">
                                        <p:cTn id="14" dur="500" fill="hold"/>
                                        <p:tgtEl>
                                          <p:spTgt spid="103322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65"/>
                                        </p:tgtEl>
                                        <p:attrNameLst>
                                          <p:attrName>style.visibility</p:attrName>
                                        </p:attrNameLst>
                                      </p:cBhvr>
                                      <p:to>
                                        <p:strVal val="visible"/>
                                      </p:to>
                                    </p:set>
                                    <p:anim calcmode="lin" valueType="num">
                                      <p:cBhvr additive="base">
                                        <p:cTn id="19" dur="500" fill="hold"/>
                                        <p:tgtEl>
                                          <p:spTgt spid="10265"/>
                                        </p:tgtEl>
                                        <p:attrNameLst>
                                          <p:attrName>ppt_x</p:attrName>
                                        </p:attrNameLst>
                                      </p:cBhvr>
                                      <p:tavLst>
                                        <p:tav tm="0">
                                          <p:val>
                                            <p:strVal val="#ppt_x"/>
                                          </p:val>
                                        </p:tav>
                                        <p:tav tm="100000">
                                          <p:val>
                                            <p:strVal val="#ppt_x"/>
                                          </p:val>
                                        </p:tav>
                                      </p:tavLst>
                                    </p:anim>
                                    <p:anim calcmode="lin" valueType="num">
                                      <p:cBhvr additive="base">
                                        <p:cTn id="20" dur="500" fill="hold"/>
                                        <p:tgtEl>
                                          <p:spTgt spid="1026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33228"/>
                                        </p:tgtEl>
                                        <p:attrNameLst>
                                          <p:attrName>style.visibility</p:attrName>
                                        </p:attrNameLst>
                                      </p:cBhvr>
                                      <p:to>
                                        <p:strVal val="visible"/>
                                      </p:to>
                                    </p:set>
                                    <p:anim calcmode="lin" valueType="num">
                                      <p:cBhvr additive="base">
                                        <p:cTn id="25" dur="500" fill="hold"/>
                                        <p:tgtEl>
                                          <p:spTgt spid="1033228"/>
                                        </p:tgtEl>
                                        <p:attrNameLst>
                                          <p:attrName>ppt_x</p:attrName>
                                        </p:attrNameLst>
                                      </p:cBhvr>
                                      <p:tavLst>
                                        <p:tav tm="0">
                                          <p:val>
                                            <p:strVal val="0-#ppt_w/2"/>
                                          </p:val>
                                        </p:tav>
                                        <p:tav tm="100000">
                                          <p:val>
                                            <p:strVal val="#ppt_x"/>
                                          </p:val>
                                        </p:tav>
                                      </p:tavLst>
                                    </p:anim>
                                    <p:anim calcmode="lin" valueType="num">
                                      <p:cBhvr additive="base">
                                        <p:cTn id="26" dur="500" fill="hold"/>
                                        <p:tgtEl>
                                          <p:spTgt spid="103322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33229"/>
                                        </p:tgtEl>
                                        <p:attrNameLst>
                                          <p:attrName>style.visibility</p:attrName>
                                        </p:attrNameLst>
                                      </p:cBhvr>
                                      <p:to>
                                        <p:strVal val="visible"/>
                                      </p:to>
                                    </p:set>
                                    <p:anim calcmode="lin" valueType="num">
                                      <p:cBhvr additive="base">
                                        <p:cTn id="31" dur="500" fill="hold"/>
                                        <p:tgtEl>
                                          <p:spTgt spid="1033229"/>
                                        </p:tgtEl>
                                        <p:attrNameLst>
                                          <p:attrName>ppt_x</p:attrName>
                                        </p:attrNameLst>
                                      </p:cBhvr>
                                      <p:tavLst>
                                        <p:tav tm="0">
                                          <p:val>
                                            <p:strVal val="0-#ppt_w/2"/>
                                          </p:val>
                                        </p:tav>
                                        <p:tav tm="100000">
                                          <p:val>
                                            <p:strVal val="#ppt_x"/>
                                          </p:val>
                                        </p:tav>
                                      </p:tavLst>
                                    </p:anim>
                                    <p:anim calcmode="lin" valueType="num">
                                      <p:cBhvr additive="base">
                                        <p:cTn id="32" dur="500" fill="hold"/>
                                        <p:tgtEl>
                                          <p:spTgt spid="1033229"/>
                                        </p:tgtEl>
                                        <p:attrNameLst>
                                          <p:attrName>ppt_y</p:attrName>
                                        </p:attrNameLst>
                                      </p:cBhvr>
                                      <p:tavLst>
                                        <p:tav tm="0">
                                          <p:val>
                                            <p:strVal val="#ppt_y"/>
                                          </p:val>
                                        </p:tav>
                                        <p:tav tm="100000">
                                          <p:val>
                                            <p:strVal val="#ppt_y"/>
                                          </p:val>
                                        </p:tav>
                                      </p:tavLst>
                                    </p:anim>
                                  </p:childTnLst>
                                </p:cTn>
                              </p:par>
                            </p:childTnLst>
                          </p:cTn>
                        </p:par>
                        <p:par>
                          <p:cTn id="33" fill="hold">
                            <p:stCondLst>
                              <p:cond delay="500"/>
                            </p:stCondLst>
                            <p:childTnLst>
                              <p:par>
                                <p:cTn id="34" presetID="9" presetClass="entr" presetSubtype="0" fill="hold" nodeType="afterEffect">
                                  <p:stCondLst>
                                    <p:cond delay="0"/>
                                  </p:stCondLst>
                                  <p:childTnLst>
                                    <p:set>
                                      <p:cBhvr>
                                        <p:cTn id="35" dur="1" fill="hold">
                                          <p:stCondLst>
                                            <p:cond delay="0"/>
                                          </p:stCondLst>
                                        </p:cTn>
                                        <p:tgtEl>
                                          <p:spTgt spid="1033221"/>
                                        </p:tgtEl>
                                        <p:attrNameLst>
                                          <p:attrName>style.visibility</p:attrName>
                                        </p:attrNameLst>
                                      </p:cBhvr>
                                      <p:to>
                                        <p:strVal val="visible"/>
                                      </p:to>
                                    </p:set>
                                    <p:animEffect transition="in" filter="dissolve">
                                      <p:cBhvr>
                                        <p:cTn id="36" dur="500"/>
                                        <p:tgtEl>
                                          <p:spTgt spid="1033221"/>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1033231"/>
                                        </p:tgtEl>
                                        <p:attrNameLst>
                                          <p:attrName>style.visibility</p:attrName>
                                        </p:attrNameLst>
                                      </p:cBhvr>
                                      <p:to>
                                        <p:strVal val="visible"/>
                                      </p:to>
                                    </p:set>
                                    <p:animEffect transition="in" filter="box(in)">
                                      <p:cBhvr>
                                        <p:cTn id="41" dur="500"/>
                                        <p:tgtEl>
                                          <p:spTgt spid="1033231"/>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11287"/>
                                        </p:tgtEl>
                                        <p:attrNameLst>
                                          <p:attrName>style.visibility</p:attrName>
                                        </p:attrNameLst>
                                      </p:cBhvr>
                                      <p:to>
                                        <p:strVal val="visible"/>
                                      </p:to>
                                    </p:set>
                                    <p:anim calcmode="lin" valueType="num">
                                      <p:cBhvr additive="base">
                                        <p:cTn id="46" dur="500" fill="hold"/>
                                        <p:tgtEl>
                                          <p:spTgt spid="11287"/>
                                        </p:tgtEl>
                                        <p:attrNameLst>
                                          <p:attrName>ppt_x</p:attrName>
                                        </p:attrNameLst>
                                      </p:cBhvr>
                                      <p:tavLst>
                                        <p:tav tm="0">
                                          <p:val>
                                            <p:strVal val="0-#ppt_w/2"/>
                                          </p:val>
                                        </p:tav>
                                        <p:tav tm="100000">
                                          <p:val>
                                            <p:strVal val="#ppt_x"/>
                                          </p:val>
                                        </p:tav>
                                      </p:tavLst>
                                    </p:anim>
                                    <p:anim calcmode="lin" valueType="num">
                                      <p:cBhvr additive="base">
                                        <p:cTn id="47" dur="500" fill="hold"/>
                                        <p:tgtEl>
                                          <p:spTgt spid="11287"/>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1033235"/>
                                        </p:tgtEl>
                                        <p:attrNameLst>
                                          <p:attrName>style.visibility</p:attrName>
                                        </p:attrNameLst>
                                      </p:cBhvr>
                                      <p:to>
                                        <p:strVal val="visible"/>
                                      </p:to>
                                    </p:set>
                                    <p:animEffect transition="in" filter="box(in)">
                                      <p:cBhvr>
                                        <p:cTn id="52" dur="500"/>
                                        <p:tgtEl>
                                          <p:spTgt spid="1033235"/>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1033234"/>
                                        </p:tgtEl>
                                        <p:attrNameLst>
                                          <p:attrName>style.visibility</p:attrName>
                                        </p:attrNameLst>
                                      </p:cBhvr>
                                      <p:to>
                                        <p:strVal val="visible"/>
                                      </p:to>
                                    </p:set>
                                    <p:anim calcmode="lin" valueType="num">
                                      <p:cBhvr additive="base">
                                        <p:cTn id="57" dur="500" fill="hold"/>
                                        <p:tgtEl>
                                          <p:spTgt spid="1033234"/>
                                        </p:tgtEl>
                                        <p:attrNameLst>
                                          <p:attrName>ppt_x</p:attrName>
                                        </p:attrNameLst>
                                      </p:cBhvr>
                                      <p:tavLst>
                                        <p:tav tm="0">
                                          <p:val>
                                            <p:strVal val="0-#ppt_w/2"/>
                                          </p:val>
                                        </p:tav>
                                        <p:tav tm="100000">
                                          <p:val>
                                            <p:strVal val="#ppt_x"/>
                                          </p:val>
                                        </p:tav>
                                      </p:tavLst>
                                    </p:anim>
                                    <p:anim calcmode="lin" valueType="num">
                                      <p:cBhvr additive="base">
                                        <p:cTn id="58" dur="500" fill="hold"/>
                                        <p:tgtEl>
                                          <p:spTgt spid="1033234"/>
                                        </p:tgtEl>
                                        <p:attrNameLst>
                                          <p:attrName>ppt_y</p:attrName>
                                        </p:attrNameLst>
                                      </p:cBhvr>
                                      <p:tavLst>
                                        <p:tav tm="0">
                                          <p:val>
                                            <p:strVal val="#ppt_y"/>
                                          </p:val>
                                        </p:tav>
                                        <p:tav tm="100000">
                                          <p:val>
                                            <p:strVal val="#ppt_y"/>
                                          </p:val>
                                        </p:tav>
                                      </p:tavLst>
                                    </p:anim>
                                  </p:childTnLst>
                                </p:cTn>
                              </p:par>
                            </p:childTnLst>
                          </p:cTn>
                        </p:par>
                        <p:par>
                          <p:cTn id="59" fill="hold">
                            <p:stCondLst>
                              <p:cond delay="500"/>
                            </p:stCondLst>
                            <p:childTnLst>
                              <p:par>
                                <p:cTn id="60" presetID="1" presetClass="entr" presetSubtype="0" fill="hold" nodeType="afterEffect">
                                  <p:stCondLst>
                                    <p:cond delay="0"/>
                                  </p:stCondLst>
                                  <p:childTnLst>
                                    <p:set>
                                      <p:cBhvr>
                                        <p:cTn id="61" dur="1" fill="hold">
                                          <p:stCondLst>
                                            <p:cond delay="499"/>
                                          </p:stCondLst>
                                        </p:cTn>
                                        <p:tgtEl>
                                          <p:spTgt spid="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nodeType="clickEffect">
                                  <p:stCondLst>
                                    <p:cond delay="0"/>
                                  </p:stCondLst>
                                  <p:childTnLst>
                                    <p:set>
                                      <p:cBhvr>
                                        <p:cTn id="65" dur="1" fill="hold">
                                          <p:stCondLst>
                                            <p:cond delay="0"/>
                                          </p:stCondLst>
                                        </p:cTn>
                                        <p:tgtEl>
                                          <p:spTgt spid="1033237"/>
                                        </p:tgtEl>
                                        <p:attrNameLst>
                                          <p:attrName>style.visibility</p:attrName>
                                        </p:attrNameLst>
                                      </p:cBhvr>
                                      <p:to>
                                        <p:strVal val="visible"/>
                                      </p:to>
                                    </p:set>
                                    <p:animEffect transition="in" filter="dissolve">
                                      <p:cBhvr>
                                        <p:cTn id="66" dur="500"/>
                                        <p:tgtEl>
                                          <p:spTgt spid="1033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229" grpId="0" animBg="1" autoUpdateAnimBg="0"/>
      <p:bldP spid="1033226" grpId="0" animBg="1"/>
      <p:bldP spid="1033227" grpId="0" animBg="1" autoUpdateAnimBg="0"/>
      <p:bldP spid="1033228" grpId="0" animBg="1"/>
      <p:bldP spid="1033231" grpId="0" animBg="1"/>
      <p:bldP spid="1033234" grpId="0" animBg="1" autoUpdateAnimBg="0"/>
      <p:bldP spid="1033235" grpId="0" animBg="1"/>
      <p:bldP spid="11287"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4"/>
          <p:cNvSpPr txBox="1">
            <a:spLocks noChangeArrowheads="1"/>
          </p:cNvSpPr>
          <p:nvPr/>
        </p:nvSpPr>
        <p:spPr bwMode="auto">
          <a:xfrm>
            <a:off x="7605890" y="6597650"/>
            <a:ext cx="1552028" cy="338554"/>
          </a:xfrm>
          <a:prstGeom prst="rect">
            <a:avLst/>
          </a:prstGeom>
          <a:noFill/>
          <a:ln w="9525">
            <a:noFill/>
            <a:miter lim="800000"/>
            <a:headEnd/>
            <a:tailEnd/>
          </a:ln>
        </p:spPr>
        <p:txBody>
          <a:bodyPr wrap="none">
            <a:spAutoFit/>
          </a:bodyPr>
          <a:lstStyle/>
          <a:p>
            <a:r>
              <a:rPr lang="en-US" sz="1600"/>
              <a:t>Source: ISAAA</a:t>
            </a:r>
          </a:p>
        </p:txBody>
      </p:sp>
      <p:pic>
        <p:nvPicPr>
          <p:cNvPr id="4098" name="Picture 2" descr="Fig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6200"/>
            <a:ext cx="9144000" cy="5867400"/>
          </a:xfrm>
          <a:prstGeom prst="rect">
            <a:avLst/>
          </a:prstGeom>
          <a:noFill/>
          <a:extLst>
            <a:ext uri="{909E8E84-426E-40DD-AFC4-6F175D3DCCD1}">
              <a14:hiddenFill xmlns:a14="http://schemas.microsoft.com/office/drawing/2010/main">
                <a:solidFill>
                  <a:srgbClr val="FFFFFF"/>
                </a:solidFill>
              </a14:hiddenFill>
            </a:ext>
          </a:extLst>
        </p:spPr>
      </p:pic>
      <p:sp>
        <p:nvSpPr>
          <p:cNvPr id="12291" name="Text Box 5"/>
          <p:cNvSpPr txBox="1">
            <a:spLocks noChangeArrowheads="1"/>
          </p:cNvSpPr>
          <p:nvPr/>
        </p:nvSpPr>
        <p:spPr bwMode="auto">
          <a:xfrm>
            <a:off x="-762000" y="5380038"/>
            <a:ext cx="10210800" cy="1477328"/>
          </a:xfrm>
          <a:prstGeom prst="rect">
            <a:avLst/>
          </a:prstGeom>
          <a:solidFill>
            <a:srgbClr val="000066"/>
          </a:solidFill>
          <a:ln w="9525">
            <a:noFill/>
            <a:miter lim="800000"/>
            <a:headEnd/>
            <a:tailEnd/>
          </a:ln>
        </p:spPr>
        <p:txBody>
          <a:bodyPr wrap="square">
            <a:spAutoFit/>
          </a:bodyPr>
          <a:lstStyle/>
          <a:p>
            <a:pPr marL="914400" indent="347663">
              <a:buFontTx/>
              <a:buChar char="•"/>
              <a:defRPr/>
            </a:pPr>
            <a:r>
              <a:rPr lang="en-US" sz="1800" b="1" u="none" dirty="0">
                <a:solidFill>
                  <a:schemeClr val="bg1">
                    <a:lumMod val="20000"/>
                    <a:lumOff val="80000"/>
                  </a:schemeClr>
                </a:solidFill>
                <a:latin typeface="Times New Roman" pitchFamily="18" charset="0"/>
                <a:cs typeface="Times New Roman" pitchFamily="18" charset="0"/>
              </a:rPr>
              <a:t>Biotech Crops </a:t>
            </a:r>
            <a:r>
              <a:rPr lang="en-US" sz="1800" b="1" u="none" dirty="0" smtClean="0">
                <a:solidFill>
                  <a:schemeClr val="bg1">
                    <a:lumMod val="20000"/>
                    <a:lumOff val="80000"/>
                  </a:schemeClr>
                </a:solidFill>
                <a:latin typeface="Times New Roman" pitchFamily="18" charset="0"/>
                <a:cs typeface="Times New Roman" pitchFamily="18" charset="0"/>
              </a:rPr>
              <a:t>2012:  </a:t>
            </a:r>
            <a:r>
              <a:rPr lang="en-US" sz="1800" b="1" dirty="0" smtClean="0">
                <a:solidFill>
                  <a:schemeClr val="bg1">
                    <a:lumMod val="20000"/>
                    <a:lumOff val="80000"/>
                  </a:schemeClr>
                </a:solidFill>
                <a:latin typeface="Times New Roman" pitchFamily="18" charset="0"/>
                <a:cs typeface="Times New Roman" pitchFamily="18" charset="0"/>
              </a:rPr>
              <a:t>172 million hectares, </a:t>
            </a:r>
            <a:r>
              <a:rPr lang="en-US" sz="1800" b="1" dirty="0">
                <a:solidFill>
                  <a:schemeClr val="bg1">
                    <a:lumMod val="20000"/>
                    <a:lumOff val="80000"/>
                  </a:schemeClr>
                </a:solidFill>
                <a:latin typeface="Times New Roman" pitchFamily="18" charset="0"/>
                <a:cs typeface="Times New Roman" pitchFamily="18" charset="0"/>
              </a:rPr>
              <a:t>up </a:t>
            </a:r>
            <a:r>
              <a:rPr lang="en-US" sz="1800" b="1" dirty="0" smtClean="0">
                <a:solidFill>
                  <a:schemeClr val="bg1">
                    <a:lumMod val="20000"/>
                    <a:lumOff val="80000"/>
                  </a:schemeClr>
                </a:solidFill>
                <a:latin typeface="Times New Roman" pitchFamily="18" charset="0"/>
                <a:cs typeface="Times New Roman" pitchFamily="18" charset="0"/>
              </a:rPr>
              <a:t>10.2 million </a:t>
            </a:r>
            <a:r>
              <a:rPr lang="en-US" sz="1800" b="1" dirty="0">
                <a:solidFill>
                  <a:schemeClr val="bg1">
                    <a:lumMod val="20000"/>
                    <a:lumOff val="80000"/>
                  </a:schemeClr>
                </a:solidFill>
                <a:latin typeface="Times New Roman" pitchFamily="18" charset="0"/>
                <a:cs typeface="Times New Roman" pitchFamily="18" charset="0"/>
              </a:rPr>
              <a:t>-</a:t>
            </a:r>
            <a:r>
              <a:rPr lang="en-US" sz="1800" b="1" dirty="0" smtClean="0">
                <a:solidFill>
                  <a:schemeClr val="bg1">
                    <a:lumMod val="20000"/>
                    <a:lumOff val="80000"/>
                  </a:schemeClr>
                </a:solidFill>
                <a:latin typeface="Times New Roman" pitchFamily="18" charset="0"/>
                <a:cs typeface="Times New Roman" pitchFamily="18" charset="0"/>
              </a:rPr>
              <a:t>  </a:t>
            </a:r>
            <a:r>
              <a:rPr lang="en-US" sz="1800" b="1" dirty="0">
                <a:solidFill>
                  <a:schemeClr val="bg1">
                    <a:lumMod val="20000"/>
                    <a:lumOff val="80000"/>
                  </a:schemeClr>
                </a:solidFill>
                <a:latin typeface="Times New Roman" pitchFamily="18" charset="0"/>
                <a:cs typeface="Times New Roman" pitchFamily="18" charset="0"/>
              </a:rPr>
              <a:t>6</a:t>
            </a:r>
            <a:r>
              <a:rPr lang="en-US" sz="1800" b="1" dirty="0" smtClean="0">
                <a:solidFill>
                  <a:schemeClr val="bg1">
                    <a:lumMod val="20000"/>
                    <a:lumOff val="80000"/>
                  </a:schemeClr>
                </a:solidFill>
                <a:latin typeface="Times New Roman" pitchFamily="18" charset="0"/>
                <a:cs typeface="Times New Roman" pitchFamily="18" charset="0"/>
              </a:rPr>
              <a:t>% growth</a:t>
            </a:r>
          </a:p>
          <a:p>
            <a:pPr marL="914400" indent="347663">
              <a:buFontTx/>
              <a:buChar char="•"/>
              <a:defRPr/>
            </a:pPr>
            <a:r>
              <a:rPr lang="en-US" sz="1800" b="1" dirty="0" smtClean="0">
                <a:solidFill>
                  <a:schemeClr val="bg1">
                    <a:lumMod val="20000"/>
                    <a:lumOff val="80000"/>
                  </a:schemeClr>
                </a:solidFill>
                <a:latin typeface="Times New Roman" pitchFamily="18" charset="0"/>
                <a:cs typeface="Times New Roman" pitchFamily="18" charset="0"/>
              </a:rPr>
              <a:t>US 69.5 </a:t>
            </a:r>
            <a:r>
              <a:rPr lang="en-US" sz="1800" b="1" dirty="0" err="1" smtClean="0">
                <a:solidFill>
                  <a:schemeClr val="bg1">
                    <a:lumMod val="20000"/>
                    <a:lumOff val="80000"/>
                  </a:schemeClr>
                </a:solidFill>
                <a:latin typeface="Times New Roman" pitchFamily="18" charset="0"/>
                <a:cs typeface="Times New Roman" pitchFamily="18" charset="0"/>
              </a:rPr>
              <a:t>Mhas</a:t>
            </a:r>
            <a:r>
              <a:rPr lang="en-US" sz="1800" b="1" dirty="0" smtClean="0">
                <a:solidFill>
                  <a:schemeClr val="bg1">
                    <a:lumMod val="20000"/>
                    <a:lumOff val="80000"/>
                  </a:schemeClr>
                </a:solidFill>
                <a:latin typeface="Times New Roman" pitchFamily="18" charset="0"/>
                <a:cs typeface="Times New Roman" pitchFamily="18" charset="0"/>
              </a:rPr>
              <a:t> (170Mac), (~90% principal biotech crops) </a:t>
            </a:r>
            <a:r>
              <a:rPr lang="en-US" sz="1800" b="1" dirty="0">
                <a:solidFill>
                  <a:schemeClr val="bg1">
                    <a:lumMod val="20000"/>
                    <a:lumOff val="80000"/>
                  </a:schemeClr>
                </a:solidFill>
                <a:latin typeface="Times New Roman" pitchFamily="18" charset="0"/>
                <a:cs typeface="Times New Roman" pitchFamily="18" charset="0"/>
              </a:rPr>
              <a:t>-</a:t>
            </a:r>
            <a:r>
              <a:rPr lang="en-US" sz="1800" b="1" dirty="0" smtClean="0">
                <a:solidFill>
                  <a:schemeClr val="bg1">
                    <a:lumMod val="20000"/>
                    <a:lumOff val="80000"/>
                  </a:schemeClr>
                </a:solidFill>
                <a:latin typeface="Times New Roman" pitchFamily="18" charset="0"/>
                <a:cs typeface="Times New Roman" pitchFamily="18" charset="0"/>
              </a:rPr>
              <a:t>Canada  8.5MHacs  (97.5%)</a:t>
            </a:r>
            <a:endParaRPr lang="en-US" sz="1800" b="1" u="none" dirty="0" smtClean="0">
              <a:solidFill>
                <a:schemeClr val="bg1">
                  <a:lumMod val="20000"/>
                  <a:lumOff val="80000"/>
                </a:schemeClr>
              </a:solidFill>
              <a:latin typeface="Times New Roman" pitchFamily="18" charset="0"/>
              <a:cs typeface="Times New Roman" pitchFamily="18" charset="0"/>
            </a:endParaRPr>
          </a:p>
          <a:p>
            <a:pPr marL="914400" indent="347663">
              <a:buFontTx/>
              <a:buChar char="•"/>
              <a:defRPr/>
            </a:pPr>
            <a:r>
              <a:rPr lang="en-US" sz="1800" b="1" dirty="0" smtClean="0">
                <a:solidFill>
                  <a:schemeClr val="bg1">
                    <a:lumMod val="20000"/>
                    <a:lumOff val="80000"/>
                  </a:schemeClr>
                </a:solidFill>
                <a:latin typeface="Times New Roman" pitchFamily="18" charset="0"/>
                <a:cs typeface="Times New Roman" pitchFamily="18" charset="0"/>
              </a:rPr>
              <a:t>28 </a:t>
            </a:r>
            <a:r>
              <a:rPr lang="en-US" sz="1800" b="1" u="none" dirty="0">
                <a:solidFill>
                  <a:schemeClr val="bg1">
                    <a:lumMod val="20000"/>
                    <a:lumOff val="80000"/>
                  </a:schemeClr>
                </a:solidFill>
                <a:latin typeface="Times New Roman" pitchFamily="18" charset="0"/>
                <a:cs typeface="Times New Roman" pitchFamily="18" charset="0"/>
              </a:rPr>
              <a:t>countries </a:t>
            </a:r>
            <a:r>
              <a:rPr lang="en-US" sz="1800" b="1" u="none" dirty="0" smtClean="0">
                <a:solidFill>
                  <a:schemeClr val="bg1">
                    <a:lumMod val="20000"/>
                    <a:lumOff val="80000"/>
                  </a:schemeClr>
                </a:solidFill>
                <a:latin typeface="Times New Roman" pitchFamily="18" charset="0"/>
                <a:cs typeface="Times New Roman" pitchFamily="18" charset="0"/>
              </a:rPr>
              <a:t>(</a:t>
            </a:r>
            <a:r>
              <a:rPr lang="en-US" sz="1800" b="1" dirty="0" smtClean="0">
                <a:solidFill>
                  <a:schemeClr val="bg1">
                    <a:lumMod val="20000"/>
                    <a:lumOff val="80000"/>
                  </a:schemeClr>
                </a:solidFill>
                <a:latin typeface="Times New Roman" pitchFamily="18" charset="0"/>
                <a:cs typeface="Times New Roman" pitchFamily="18" charset="0"/>
              </a:rPr>
              <a:t>20 </a:t>
            </a:r>
            <a:r>
              <a:rPr lang="en-US" sz="1800" b="1" u="none" dirty="0" smtClean="0">
                <a:solidFill>
                  <a:schemeClr val="bg1">
                    <a:lumMod val="20000"/>
                    <a:lumOff val="80000"/>
                  </a:schemeClr>
                </a:solidFill>
                <a:latin typeface="Times New Roman" pitchFamily="18" charset="0"/>
                <a:cs typeface="Times New Roman" pitchFamily="18" charset="0"/>
              </a:rPr>
              <a:t>LDC</a:t>
            </a:r>
            <a:r>
              <a:rPr lang="en-US" sz="1800" b="1" u="none" dirty="0">
                <a:solidFill>
                  <a:schemeClr val="bg1">
                    <a:lumMod val="20000"/>
                    <a:lumOff val="80000"/>
                  </a:schemeClr>
                </a:solidFill>
                <a:latin typeface="Times New Roman" pitchFamily="18" charset="0"/>
                <a:cs typeface="Times New Roman" pitchFamily="18" charset="0"/>
              </a:rPr>
              <a:t>) </a:t>
            </a:r>
            <a:r>
              <a:rPr lang="en-US" sz="1800" b="1" dirty="0" smtClean="0">
                <a:solidFill>
                  <a:schemeClr val="bg1">
                    <a:lumMod val="20000"/>
                    <a:lumOff val="80000"/>
                  </a:schemeClr>
                </a:solidFill>
                <a:latin typeface="Times New Roman" pitchFamily="18" charset="0"/>
                <a:cs typeface="Times New Roman" pitchFamily="18" charset="0"/>
              </a:rPr>
              <a:t>71</a:t>
            </a:r>
            <a:r>
              <a:rPr lang="en-US" sz="1800" b="1" u="none" dirty="0" smtClean="0">
                <a:solidFill>
                  <a:schemeClr val="bg1">
                    <a:lumMod val="20000"/>
                    <a:lumOff val="80000"/>
                  </a:schemeClr>
                </a:solidFill>
                <a:latin typeface="Times New Roman" pitchFamily="18" charset="0"/>
                <a:cs typeface="Times New Roman" pitchFamily="18" charset="0"/>
              </a:rPr>
              <a:t>% </a:t>
            </a:r>
            <a:r>
              <a:rPr lang="en-US" sz="1800" b="1" dirty="0" smtClean="0">
                <a:solidFill>
                  <a:schemeClr val="bg1">
                    <a:lumMod val="20000"/>
                    <a:lumOff val="80000"/>
                  </a:schemeClr>
                </a:solidFill>
                <a:latin typeface="Times New Roman" pitchFamily="18" charset="0"/>
                <a:cs typeface="Times New Roman" pitchFamily="18" charset="0"/>
              </a:rPr>
              <a:t>17.3 </a:t>
            </a:r>
            <a:r>
              <a:rPr lang="en-US" sz="1800" b="1" u="none" dirty="0">
                <a:solidFill>
                  <a:schemeClr val="bg1">
                    <a:lumMod val="20000"/>
                    <a:lumOff val="80000"/>
                  </a:schemeClr>
                </a:solidFill>
                <a:latin typeface="Times New Roman" pitchFamily="18" charset="0"/>
                <a:cs typeface="Times New Roman" pitchFamily="18" charset="0"/>
              </a:rPr>
              <a:t>M farmers </a:t>
            </a:r>
            <a:r>
              <a:rPr lang="en-US" sz="1800" b="1" u="none" dirty="0" smtClean="0">
                <a:solidFill>
                  <a:schemeClr val="bg1">
                    <a:lumMod val="20000"/>
                    <a:lumOff val="80000"/>
                  </a:schemeClr>
                </a:solidFill>
                <a:latin typeface="Times New Roman" pitchFamily="18" charset="0"/>
                <a:cs typeface="Times New Roman" pitchFamily="18" charset="0"/>
              </a:rPr>
              <a:t> 3.5% -90% (15M)  </a:t>
            </a:r>
            <a:r>
              <a:rPr lang="en-US" sz="1800" b="1" u="none" dirty="0">
                <a:solidFill>
                  <a:schemeClr val="bg1">
                    <a:lumMod val="20000"/>
                    <a:lumOff val="80000"/>
                  </a:schemeClr>
                </a:solidFill>
                <a:latin typeface="Times New Roman" pitchFamily="18" charset="0"/>
                <a:cs typeface="Times New Roman" pitchFamily="18" charset="0"/>
              </a:rPr>
              <a:t>resource-poor LDC </a:t>
            </a:r>
            <a:endParaRPr lang="en-US" sz="1800" b="1" u="none" dirty="0" smtClean="0">
              <a:solidFill>
                <a:schemeClr val="bg1">
                  <a:lumMod val="20000"/>
                  <a:lumOff val="80000"/>
                </a:schemeClr>
              </a:solidFill>
              <a:latin typeface="Times New Roman" pitchFamily="18" charset="0"/>
              <a:cs typeface="Times New Roman" pitchFamily="18" charset="0"/>
            </a:endParaRPr>
          </a:p>
          <a:p>
            <a:pPr marL="914400" indent="347663">
              <a:buFontTx/>
              <a:buChar char="•"/>
              <a:defRPr/>
            </a:pPr>
            <a:r>
              <a:rPr lang="en-US" sz="1800" b="1" dirty="0" smtClean="0">
                <a:solidFill>
                  <a:schemeClr val="bg1">
                    <a:lumMod val="20000"/>
                    <a:lumOff val="80000"/>
                  </a:schemeClr>
                </a:solidFill>
                <a:latin typeface="Times New Roman" pitchFamily="18" charset="0"/>
                <a:cs typeface="Times New Roman" pitchFamily="18" charset="0"/>
              </a:rPr>
              <a:t>Two new Sudan </a:t>
            </a:r>
            <a:r>
              <a:rPr lang="en-US" sz="1800" b="1" dirty="0">
                <a:solidFill>
                  <a:schemeClr val="bg1">
                    <a:lumMod val="20000"/>
                    <a:lumOff val="80000"/>
                  </a:schemeClr>
                </a:solidFill>
                <a:latin typeface="Times New Roman" pitchFamily="18" charset="0"/>
                <a:cs typeface="Times New Roman" pitchFamily="18" charset="0"/>
              </a:rPr>
              <a:t>(</a:t>
            </a:r>
            <a:r>
              <a:rPr lang="en-US" sz="1800" b="1" dirty="0" err="1">
                <a:solidFill>
                  <a:schemeClr val="bg1">
                    <a:lumMod val="20000"/>
                    <a:lumOff val="80000"/>
                  </a:schemeClr>
                </a:solidFill>
                <a:latin typeface="Times New Roman" pitchFamily="18" charset="0"/>
                <a:cs typeface="Times New Roman" pitchFamily="18" charset="0"/>
              </a:rPr>
              <a:t>Bt</a:t>
            </a:r>
            <a:r>
              <a:rPr lang="en-US" sz="1800" b="1" dirty="0">
                <a:solidFill>
                  <a:schemeClr val="bg1">
                    <a:lumMod val="20000"/>
                    <a:lumOff val="80000"/>
                  </a:schemeClr>
                </a:solidFill>
                <a:latin typeface="Times New Roman" pitchFamily="18" charset="0"/>
                <a:cs typeface="Times New Roman" pitchFamily="18" charset="0"/>
              </a:rPr>
              <a:t> cotton) and Cuba (</a:t>
            </a:r>
            <a:r>
              <a:rPr lang="en-US" sz="1800" b="1" dirty="0" err="1">
                <a:solidFill>
                  <a:schemeClr val="bg1">
                    <a:lumMod val="20000"/>
                    <a:lumOff val="80000"/>
                  </a:schemeClr>
                </a:solidFill>
                <a:latin typeface="Times New Roman" pitchFamily="18" charset="0"/>
                <a:cs typeface="Times New Roman" pitchFamily="18" charset="0"/>
              </a:rPr>
              <a:t>Bt</a:t>
            </a:r>
            <a:r>
              <a:rPr lang="en-US" sz="1800" b="1" dirty="0">
                <a:solidFill>
                  <a:schemeClr val="bg1">
                    <a:lumMod val="20000"/>
                    <a:lumOff val="80000"/>
                  </a:schemeClr>
                </a:solidFill>
                <a:latin typeface="Times New Roman" pitchFamily="18" charset="0"/>
                <a:cs typeface="Times New Roman" pitchFamily="18" charset="0"/>
              </a:rPr>
              <a:t> maize</a:t>
            </a:r>
            <a:r>
              <a:rPr lang="en-US" sz="1800" b="1" dirty="0" smtClean="0">
                <a:solidFill>
                  <a:schemeClr val="bg1">
                    <a:lumMod val="20000"/>
                    <a:lumOff val="80000"/>
                  </a:schemeClr>
                </a:solidFill>
                <a:latin typeface="Times New Roman" pitchFamily="18" charset="0"/>
                <a:cs typeface="Times New Roman" pitchFamily="18" charset="0"/>
              </a:rPr>
              <a:t>) – lost Germany Sweden Poland</a:t>
            </a:r>
          </a:p>
          <a:p>
            <a:pPr marL="914400" indent="347663">
              <a:buFontTx/>
              <a:buChar char="•"/>
              <a:defRPr/>
            </a:pPr>
            <a:r>
              <a:rPr lang="en-US" sz="1800" b="1" dirty="0">
                <a:solidFill>
                  <a:schemeClr val="bg1">
                    <a:lumMod val="20000"/>
                    <a:lumOff val="80000"/>
                  </a:schemeClr>
                </a:solidFill>
                <a:latin typeface="Times New Roman" pitchFamily="18" charset="0"/>
                <a:cs typeface="Times New Roman" pitchFamily="18" charset="0"/>
              </a:rPr>
              <a:t>26% of </a:t>
            </a:r>
            <a:r>
              <a:rPr lang="en-US" sz="1800" b="1" dirty="0" smtClean="0">
                <a:solidFill>
                  <a:schemeClr val="bg1">
                    <a:lumMod val="20000"/>
                    <a:lumOff val="80000"/>
                  </a:schemeClr>
                </a:solidFill>
                <a:latin typeface="Times New Roman" pitchFamily="18" charset="0"/>
                <a:cs typeface="Times New Roman" pitchFamily="18" charset="0"/>
              </a:rPr>
              <a:t>420M ac  stacked  up </a:t>
            </a:r>
            <a:r>
              <a:rPr lang="en-US" sz="1800" b="1" dirty="0">
                <a:solidFill>
                  <a:schemeClr val="bg1">
                    <a:lumMod val="20000"/>
                    <a:lumOff val="80000"/>
                  </a:schemeClr>
                </a:solidFill>
                <a:latin typeface="Times New Roman" pitchFamily="18" charset="0"/>
                <a:cs typeface="Times New Roman" pitchFamily="18" charset="0"/>
              </a:rPr>
              <a:t>from </a:t>
            </a:r>
            <a:r>
              <a:rPr lang="en-US" sz="1800" b="1" dirty="0" smtClean="0">
                <a:solidFill>
                  <a:schemeClr val="bg1">
                    <a:lumMod val="20000"/>
                    <a:lumOff val="80000"/>
                  </a:schemeClr>
                </a:solidFill>
                <a:latin typeface="Times New Roman" pitchFamily="18" charset="0"/>
                <a:cs typeface="Times New Roman" pitchFamily="18" charset="0"/>
              </a:rPr>
              <a:t>105 M </a:t>
            </a:r>
            <a:r>
              <a:rPr lang="en-US" sz="1800" b="1" dirty="0">
                <a:solidFill>
                  <a:schemeClr val="bg1">
                    <a:lumMod val="20000"/>
                    <a:lumOff val="80000"/>
                  </a:schemeClr>
                </a:solidFill>
                <a:latin typeface="Times New Roman" pitchFamily="18" charset="0"/>
                <a:cs typeface="Times New Roman" pitchFamily="18" charset="0"/>
              </a:rPr>
              <a:t> </a:t>
            </a:r>
            <a:r>
              <a:rPr lang="en-US" sz="1800" b="1" dirty="0" smtClean="0">
                <a:solidFill>
                  <a:schemeClr val="bg1">
                    <a:lumMod val="20000"/>
                    <a:lumOff val="80000"/>
                  </a:schemeClr>
                </a:solidFill>
                <a:latin typeface="Times New Roman" pitchFamily="18" charset="0"/>
                <a:cs typeface="Times New Roman" pitchFamily="18" charset="0"/>
              </a:rPr>
              <a:t>ac or </a:t>
            </a:r>
            <a:r>
              <a:rPr lang="en-US" sz="1800" b="1" dirty="0">
                <a:solidFill>
                  <a:schemeClr val="bg1">
                    <a:lumMod val="20000"/>
                    <a:lumOff val="80000"/>
                  </a:schemeClr>
                </a:solidFill>
                <a:latin typeface="Times New Roman" pitchFamily="18" charset="0"/>
                <a:cs typeface="Times New Roman" pitchFamily="18" charset="0"/>
              </a:rPr>
              <a:t>26% of the </a:t>
            </a:r>
            <a:r>
              <a:rPr lang="en-US" sz="1800" b="1" dirty="0" smtClean="0">
                <a:solidFill>
                  <a:schemeClr val="bg1">
                    <a:lumMod val="20000"/>
                    <a:lumOff val="80000"/>
                  </a:schemeClr>
                </a:solidFill>
                <a:latin typeface="Times New Roman" pitchFamily="18" charset="0"/>
                <a:cs typeface="Times New Roman" pitchFamily="18" charset="0"/>
              </a:rPr>
              <a:t>395 M </a:t>
            </a:r>
            <a:r>
              <a:rPr lang="en-US" sz="1800" b="1" dirty="0" err="1" smtClean="0">
                <a:solidFill>
                  <a:schemeClr val="bg1">
                    <a:lumMod val="20000"/>
                    <a:lumOff val="80000"/>
                  </a:schemeClr>
                </a:solidFill>
                <a:latin typeface="Times New Roman" pitchFamily="18" charset="0"/>
                <a:cs typeface="Times New Roman" pitchFamily="18" charset="0"/>
              </a:rPr>
              <a:t>acs</a:t>
            </a:r>
            <a:r>
              <a:rPr lang="en-US" sz="1800" b="1" dirty="0" smtClean="0">
                <a:solidFill>
                  <a:schemeClr val="bg1">
                    <a:lumMod val="20000"/>
                    <a:lumOff val="80000"/>
                  </a:schemeClr>
                </a:solidFill>
                <a:latin typeface="Times New Roman" pitchFamily="18" charset="0"/>
                <a:cs typeface="Times New Roman" pitchFamily="18" charset="0"/>
              </a:rPr>
              <a:t> in </a:t>
            </a:r>
            <a:r>
              <a:rPr lang="en-US" sz="1800" b="1" dirty="0">
                <a:solidFill>
                  <a:schemeClr val="bg1">
                    <a:lumMod val="20000"/>
                    <a:lumOff val="80000"/>
                  </a:schemeClr>
                </a:solidFill>
                <a:latin typeface="Times New Roman" pitchFamily="18" charset="0"/>
                <a:cs typeface="Times New Roman" pitchFamily="18" charset="0"/>
              </a:rPr>
              <a:t>2011</a:t>
            </a:r>
            <a:endParaRPr lang="en-US" sz="1800" b="1" dirty="0" smtClean="0">
              <a:solidFill>
                <a:schemeClr val="bg1">
                  <a:lumMod val="20000"/>
                  <a:lumOff val="8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996446773"/>
      </p:ext>
    </p:extLst>
  </p:cSld>
  <p:clrMapOvr>
    <a:masterClrMapping/>
  </p:clrMapOvr>
  <p:transition>
    <p:sndAc>
      <p:endSnd/>
    </p:sndAc>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23" name="Rectangle 5"/>
          <p:cNvSpPr>
            <a:spLocks noGrp="1" noChangeArrowheads="1"/>
          </p:cNvSpPr>
          <p:nvPr>
            <p:ph type="title"/>
          </p:nvPr>
        </p:nvSpPr>
        <p:spPr>
          <a:xfrm>
            <a:off x="152400" y="0"/>
            <a:ext cx="4573588" cy="533400"/>
          </a:xfrm>
          <a:solidFill>
            <a:srgbClr val="FCEAA6"/>
          </a:solidFill>
        </p:spPr>
        <p:txBody>
          <a:bodyPr>
            <a:normAutofit fontScale="90000"/>
          </a:bodyPr>
          <a:lstStyle/>
          <a:p>
            <a:pPr algn="l" eaLnBrk="1" hangingPunct="1"/>
            <a:r>
              <a:rPr lang="en-US" sz="3200" dirty="0" smtClean="0">
                <a:solidFill>
                  <a:srgbClr val="262183"/>
                </a:solidFill>
                <a:latin typeface="Times New Roman" pitchFamily="18" charset="0"/>
              </a:rPr>
              <a:t>Environmental Impact</a:t>
            </a:r>
          </a:p>
        </p:txBody>
      </p:sp>
      <p:sp>
        <p:nvSpPr>
          <p:cNvPr id="11266" name="Rectangle 2"/>
          <p:cNvSpPr>
            <a:spLocks noGrp="1" noChangeArrowheads="1"/>
          </p:cNvSpPr>
          <p:nvPr>
            <p:ph type="body" sz="half" idx="1"/>
          </p:nvPr>
        </p:nvSpPr>
        <p:spPr>
          <a:xfrm>
            <a:off x="2514600" y="990600"/>
            <a:ext cx="6705600" cy="4191000"/>
          </a:xfrm>
        </p:spPr>
        <p:txBody>
          <a:bodyPr>
            <a:noAutofit/>
          </a:bodyPr>
          <a:lstStyle/>
          <a:p>
            <a:pPr lvl="1" eaLnBrk="1" hangingPunct="1">
              <a:defRPr/>
            </a:pPr>
            <a:r>
              <a:rPr lang="en-US" sz="2400" dirty="0">
                <a:latin typeface="Times New Roman" pitchFamily="18" charset="0"/>
                <a:cs typeface="Times New Roman" pitchFamily="18" charset="0"/>
              </a:rPr>
              <a:t>Economic gains at the farm level of &gt;$80 B 1996 to 2011</a:t>
            </a:r>
          </a:p>
          <a:p>
            <a:pPr lvl="1" eaLnBrk="1" hangingPunct="1">
              <a:defRPr/>
            </a:pPr>
            <a:r>
              <a:rPr lang="en-US" sz="2400" dirty="0" smtClean="0">
                <a:latin typeface="Times New Roman" pitchFamily="18" charset="0"/>
                <a:cs typeface="Times New Roman" pitchFamily="18" charset="0"/>
              </a:rPr>
              <a:t>1 billion </a:t>
            </a:r>
            <a:r>
              <a:rPr lang="en-US" sz="2400" dirty="0" err="1" smtClean="0">
                <a:latin typeface="Times New Roman" pitchFamily="18" charset="0"/>
                <a:cs typeface="Times New Roman" pitchFamily="18" charset="0"/>
              </a:rPr>
              <a:t>lbs</a:t>
            </a:r>
            <a:r>
              <a:rPr lang="en-US" sz="2400" dirty="0" smtClean="0">
                <a:latin typeface="Times New Roman" pitchFamily="18" charset="0"/>
                <a:cs typeface="Times New Roman" pitchFamily="18" charset="0"/>
              </a:rPr>
              <a:t> less pesticides </a:t>
            </a:r>
          </a:p>
          <a:p>
            <a:pPr lvl="1" eaLnBrk="1" hangingPunct="1">
              <a:defRPr/>
            </a:pPr>
            <a:r>
              <a:rPr lang="en-US" sz="2400" b="1" dirty="0" smtClean="0">
                <a:latin typeface="Times New Roman" pitchFamily="18" charset="0"/>
                <a:cs typeface="Times New Roman" pitchFamily="18" charset="0"/>
              </a:rPr>
              <a:t>HT Soybean – Conservation Tillage</a:t>
            </a:r>
          </a:p>
          <a:p>
            <a:pPr lvl="1" eaLnBrk="1" hangingPunct="1">
              <a:defRPr/>
            </a:pPr>
            <a:r>
              <a:rPr lang="en-US" sz="2400" dirty="0">
                <a:latin typeface="Times New Roman" pitchFamily="18" charset="0"/>
                <a:cs typeface="Times New Roman" pitchFamily="18" charset="0"/>
              </a:rPr>
              <a:t>93% </a:t>
            </a:r>
            <a:r>
              <a:rPr lang="en-US" sz="2400" dirty="0" smtClean="0">
                <a:latin typeface="Times New Roman" pitchFamily="18" charset="0"/>
                <a:cs typeface="Times New Roman" pitchFamily="18" charset="0"/>
              </a:rPr>
              <a:t>less soil erosion 31</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less wind </a:t>
            </a:r>
            <a:r>
              <a:rPr lang="en-US" sz="2400" dirty="0">
                <a:latin typeface="Times New Roman" pitchFamily="18" charset="0"/>
                <a:cs typeface="Times New Roman" pitchFamily="18" charset="0"/>
              </a:rPr>
              <a:t>erosion</a:t>
            </a:r>
          </a:p>
          <a:p>
            <a:pPr lvl="1" eaLnBrk="1" hangingPunct="1">
              <a:defRPr/>
            </a:pPr>
            <a:r>
              <a:rPr lang="en-US" sz="2400" dirty="0">
                <a:latin typeface="Times New Roman" pitchFamily="18" charset="0"/>
                <a:cs typeface="Times New Roman" pitchFamily="18" charset="0"/>
              </a:rPr>
              <a:t>Preservation of 1 billion tons of top soil</a:t>
            </a:r>
          </a:p>
          <a:p>
            <a:pPr lvl="1" eaLnBrk="1" hangingPunct="1">
              <a:defRPr/>
            </a:pPr>
            <a:r>
              <a:rPr lang="en-US" sz="2400" dirty="0">
                <a:latin typeface="Times New Roman" pitchFamily="18" charset="0"/>
                <a:cs typeface="Times New Roman" pitchFamily="18" charset="0"/>
              </a:rPr>
              <a:t>70% reduction in herbicide run-off</a:t>
            </a:r>
          </a:p>
          <a:p>
            <a:pPr lvl="1" eaLnBrk="1" hangingPunct="1">
              <a:defRPr/>
            </a:pPr>
            <a:r>
              <a:rPr lang="en-US" sz="2400" dirty="0">
                <a:latin typeface="Times New Roman" pitchFamily="18" charset="0"/>
                <a:cs typeface="Times New Roman" pitchFamily="18" charset="0"/>
              </a:rPr>
              <a:t>80% reduction in phosphorus in </a:t>
            </a:r>
            <a:r>
              <a:rPr lang="en-US" sz="2400" dirty="0" smtClean="0">
                <a:latin typeface="Times New Roman" pitchFamily="18" charset="0"/>
                <a:cs typeface="Times New Roman" pitchFamily="18" charset="0"/>
              </a:rPr>
              <a:t>water</a:t>
            </a:r>
          </a:p>
          <a:p>
            <a:pPr lvl="1" eaLnBrk="1" hangingPunct="1">
              <a:defRPr/>
            </a:pPr>
            <a:r>
              <a:rPr lang="en-US" sz="2400" dirty="0" smtClean="0">
                <a:latin typeface="Times New Roman" pitchFamily="18" charset="0"/>
                <a:cs typeface="Times New Roman" pitchFamily="18" charset="0"/>
              </a:rPr>
              <a:t>&gt;</a:t>
            </a:r>
            <a:r>
              <a:rPr lang="en-US" sz="2400" dirty="0">
                <a:latin typeface="Times New Roman" pitchFamily="18" charset="0"/>
                <a:cs typeface="Times New Roman" pitchFamily="18" charset="0"/>
              </a:rPr>
              <a:t>50% reduction in fuel use</a:t>
            </a:r>
          </a:p>
          <a:p>
            <a:pPr lvl="1" eaLnBrk="1" hangingPunct="1">
              <a:defRPr/>
            </a:pPr>
            <a:r>
              <a:rPr lang="en-US" sz="2400" dirty="0" smtClean="0">
                <a:latin typeface="Times New Roman" pitchFamily="18" charset="0"/>
                <a:cs typeface="Times New Roman" pitchFamily="18" charset="0"/>
              </a:rPr>
              <a:t>50  billion </a:t>
            </a:r>
            <a:r>
              <a:rPr lang="en-US" sz="2400" dirty="0" err="1">
                <a:latin typeface="Times New Roman" pitchFamily="18" charset="0"/>
                <a:cs typeface="Times New Roman" pitchFamily="18" charset="0"/>
              </a:rPr>
              <a:t>lbs</a:t>
            </a:r>
            <a:r>
              <a:rPr lang="en-US" sz="2400" dirty="0">
                <a:latin typeface="Times New Roman" pitchFamily="18" charset="0"/>
                <a:cs typeface="Times New Roman" pitchFamily="18" charset="0"/>
              </a:rPr>
              <a:t> reduction in CO2 emissions</a:t>
            </a:r>
          </a:p>
          <a:p>
            <a:pPr lvl="1" eaLnBrk="1" hangingPunct="1">
              <a:defRPr/>
            </a:pPr>
            <a:r>
              <a:rPr lang="en-US" sz="2400" dirty="0" smtClean="0">
                <a:solidFill>
                  <a:srgbClr val="FFFF00"/>
                </a:solidFill>
                <a:latin typeface="Times New Roman" pitchFamily="18" charset="0"/>
                <a:cs typeface="Times New Roman" pitchFamily="18" charset="0"/>
              </a:rPr>
              <a:t>~10 million cars off the road</a:t>
            </a:r>
            <a:r>
              <a:rPr lang="en-US" sz="2400" dirty="0">
                <a:solidFill>
                  <a:srgbClr val="FFFF00"/>
                </a:solidFill>
                <a:latin typeface="Times New Roman" pitchFamily="18" charset="0"/>
                <a:cs typeface="Times New Roman" pitchFamily="18" charset="0"/>
              </a:rPr>
              <a:t>; saving 270 million acres of land</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(Brookes and </a:t>
            </a:r>
            <a:r>
              <a:rPr lang="en-US" sz="2400" dirty="0" err="1">
                <a:latin typeface="Times New Roman" pitchFamily="18" charset="0"/>
                <a:cs typeface="Times New Roman" pitchFamily="18" charset="0"/>
              </a:rPr>
              <a:t>Barfoot</a:t>
            </a:r>
            <a:r>
              <a:rPr lang="en-US" sz="2400" dirty="0">
                <a:latin typeface="Times New Roman" pitchFamily="18" charset="0"/>
                <a:cs typeface="Times New Roman" pitchFamily="18" charset="0"/>
              </a:rPr>
              <a:t>, 2012</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lvl="1" eaLnBrk="1" hangingPunct="1">
              <a:defRPr/>
            </a:pPr>
            <a:endParaRPr lang="en-US" sz="2400" b="1" dirty="0" smtClean="0">
              <a:latin typeface="Times New Roman" pitchFamily="18" charset="0"/>
              <a:cs typeface="Times New Roman" pitchFamily="18" charset="0"/>
            </a:endParaRPr>
          </a:p>
        </p:txBody>
      </p:sp>
      <p:pic>
        <p:nvPicPr>
          <p:cNvPr id="9219" name="Picture 4" descr="2notillsunflowerfield"/>
          <p:cNvPicPr>
            <a:picLocks noChangeAspect="1" noChangeArrowheads="1"/>
          </p:cNvPicPr>
          <p:nvPr/>
        </p:nvPicPr>
        <p:blipFill>
          <a:blip r:embed="rId3" cstate="print"/>
          <a:srcRect/>
          <a:stretch>
            <a:fillRect/>
          </a:stretch>
        </p:blipFill>
        <p:spPr bwMode="auto">
          <a:xfrm>
            <a:off x="0" y="5410200"/>
            <a:ext cx="1905000" cy="1371600"/>
          </a:xfrm>
          <a:prstGeom prst="rect">
            <a:avLst/>
          </a:prstGeom>
          <a:noFill/>
          <a:ln w="9525">
            <a:noFill/>
            <a:miter lim="800000"/>
            <a:headEnd/>
            <a:tailEnd/>
          </a:ln>
        </p:spPr>
      </p:pic>
      <p:pic>
        <p:nvPicPr>
          <p:cNvPr id="9220" name="Picture 6" descr="Hand-weeding"/>
          <p:cNvPicPr>
            <a:picLocks noChangeAspect="1" noChangeArrowheads="1"/>
          </p:cNvPicPr>
          <p:nvPr/>
        </p:nvPicPr>
        <p:blipFill>
          <a:blip r:embed="rId4" cstate="print"/>
          <a:srcRect/>
          <a:stretch>
            <a:fillRect/>
          </a:stretch>
        </p:blipFill>
        <p:spPr bwMode="auto">
          <a:xfrm>
            <a:off x="0" y="695325"/>
            <a:ext cx="1958975" cy="1666875"/>
          </a:xfrm>
          <a:prstGeom prst="rect">
            <a:avLst/>
          </a:prstGeom>
          <a:noFill/>
          <a:ln w="9525">
            <a:noFill/>
            <a:miter lim="800000"/>
            <a:headEnd/>
            <a:tailEnd/>
          </a:ln>
        </p:spPr>
      </p:pic>
      <p:pic>
        <p:nvPicPr>
          <p:cNvPr id="13" name="Picture 8" descr="dustbowl"/>
          <p:cNvPicPr>
            <a:picLocks noChangeAspect="1" noChangeArrowheads="1"/>
          </p:cNvPicPr>
          <p:nvPr/>
        </p:nvPicPr>
        <p:blipFill>
          <a:blip r:embed="rId5" cstate="print"/>
          <a:srcRect t="11470"/>
          <a:stretch>
            <a:fillRect/>
          </a:stretch>
        </p:blipFill>
        <p:spPr bwMode="auto">
          <a:xfrm>
            <a:off x="0" y="4019550"/>
            <a:ext cx="1905000" cy="1390650"/>
          </a:xfrm>
          <a:prstGeom prst="rect">
            <a:avLst/>
          </a:prstGeom>
          <a:noFill/>
          <a:ln w="9525">
            <a:noFill/>
            <a:miter lim="800000"/>
            <a:headEnd/>
            <a:tailEnd/>
          </a:ln>
        </p:spPr>
      </p:pic>
      <p:pic>
        <p:nvPicPr>
          <p:cNvPr id="14" name="Picture 4" descr="10riller"/>
          <p:cNvPicPr>
            <a:picLocks noChangeAspect="1" noChangeArrowheads="1"/>
          </p:cNvPicPr>
          <p:nvPr/>
        </p:nvPicPr>
        <p:blipFill>
          <a:blip r:embed="rId6" cstate="print"/>
          <a:srcRect/>
          <a:stretch>
            <a:fillRect/>
          </a:stretch>
        </p:blipFill>
        <p:spPr bwMode="auto">
          <a:xfrm>
            <a:off x="0" y="2362200"/>
            <a:ext cx="2068513" cy="1676400"/>
          </a:xfrm>
          <a:prstGeom prst="rect">
            <a:avLst/>
          </a:prstGeom>
          <a:noFill/>
          <a:ln w="9525">
            <a:noFill/>
            <a:miter lim="800000"/>
            <a:headEnd/>
            <a:tailEnd/>
          </a:ln>
        </p:spPr>
      </p:pic>
      <p:pic>
        <p:nvPicPr>
          <p:cNvPr id="15" name="Picture 3" descr="225px-Erosion"/>
          <p:cNvPicPr>
            <a:picLocks noChangeAspect="1" noChangeArrowheads="1"/>
          </p:cNvPicPr>
          <p:nvPr/>
        </p:nvPicPr>
        <p:blipFill>
          <a:blip r:embed="rId7" cstate="print"/>
          <a:srcRect/>
          <a:stretch>
            <a:fillRect/>
          </a:stretch>
        </p:blipFill>
        <p:spPr bwMode="auto">
          <a:xfrm>
            <a:off x="1496218" y="671146"/>
            <a:ext cx="1512888" cy="1600200"/>
          </a:xfrm>
          <a:prstGeom prst="rect">
            <a:avLst/>
          </a:prstGeom>
          <a:noFill/>
          <a:ln w="9525">
            <a:noFill/>
            <a:miter lim="800000"/>
            <a:headEnd/>
            <a:tailEnd/>
          </a:ln>
        </p:spPr>
      </p:pic>
    </p:spTree>
    <p:extLst>
      <p:ext uri="{BB962C8B-B14F-4D97-AF65-F5344CB8AC3E}">
        <p14:creationId xmlns:p14="http://schemas.microsoft.com/office/powerpoint/2010/main" val="733651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8"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amond(in)">
                                      <p:cBhvr>
                                        <p:cTn id="10" dur="2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amond(in)">
                                      <p:cBhvr>
                                        <p:cTn id="1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Grp="1" noChangeArrowheads="1"/>
          </p:cNvSpPr>
          <p:nvPr>
            <p:ph type="body" sz="half" idx="4294967295"/>
          </p:nvPr>
        </p:nvSpPr>
        <p:spPr>
          <a:xfrm>
            <a:off x="2057400" y="762000"/>
            <a:ext cx="6934200" cy="6781800"/>
          </a:xfrm>
        </p:spPr>
        <p:txBody>
          <a:bodyPr>
            <a:noAutofit/>
          </a:bodyPr>
          <a:lstStyle/>
          <a:p>
            <a:pPr lvl="1" eaLnBrk="1" hangingPunct="1">
              <a:defRPr/>
            </a:pPr>
            <a:endParaRPr lang="en-US" sz="2200" dirty="0">
              <a:latin typeface="Times New Roman" pitchFamily="18" charset="0"/>
              <a:cs typeface="Times New Roman" pitchFamily="18" charset="0"/>
            </a:endParaRPr>
          </a:p>
          <a:p>
            <a:pPr lvl="1" eaLnBrk="1" hangingPunct="1">
              <a:defRPr/>
            </a:pPr>
            <a:r>
              <a:rPr lang="en-US" sz="2200" dirty="0" smtClean="0">
                <a:solidFill>
                  <a:srgbClr val="FFFF00"/>
                </a:solidFill>
                <a:latin typeface="Times New Roman" pitchFamily="18" charset="0"/>
                <a:cs typeface="Times New Roman" pitchFamily="18" charset="0"/>
              </a:rPr>
              <a:t>BT </a:t>
            </a:r>
            <a:r>
              <a:rPr lang="en-US" sz="2200" dirty="0">
                <a:solidFill>
                  <a:srgbClr val="FFFF00"/>
                </a:solidFill>
                <a:latin typeface="Times New Roman" pitchFamily="18" charset="0"/>
                <a:cs typeface="Times New Roman" pitchFamily="18" charset="0"/>
              </a:rPr>
              <a:t>Maize:  Cumulative benefits over 14 years $3.2  - $3.6  billion &gt;&gt; $1.9 - $2.4 billion accruing to non-</a:t>
            </a:r>
            <a:r>
              <a:rPr lang="en-US" sz="2200" dirty="0" err="1">
                <a:solidFill>
                  <a:srgbClr val="FFFF00"/>
                </a:solidFill>
                <a:latin typeface="Times New Roman" pitchFamily="18" charset="0"/>
                <a:cs typeface="Times New Roman" pitchFamily="18" charset="0"/>
              </a:rPr>
              <a:t>Bt</a:t>
            </a:r>
            <a:r>
              <a:rPr lang="en-US" sz="2200" dirty="0">
                <a:solidFill>
                  <a:srgbClr val="FFFF00"/>
                </a:solidFill>
                <a:latin typeface="Times New Roman" pitchFamily="18" charset="0"/>
                <a:cs typeface="Times New Roman" pitchFamily="18" charset="0"/>
              </a:rPr>
              <a:t> maize growers. </a:t>
            </a:r>
            <a:r>
              <a:rPr lang="en-US" sz="2200" dirty="0" smtClean="0">
                <a:solidFill>
                  <a:srgbClr val="FFFF00"/>
                </a:solidFill>
                <a:latin typeface="Times New Roman" pitchFamily="18" charset="0"/>
                <a:cs typeface="Times New Roman" pitchFamily="18" charset="0"/>
              </a:rPr>
              <a:t>Hutchison , </a:t>
            </a:r>
            <a:r>
              <a:rPr lang="en-US" sz="2200" dirty="0">
                <a:solidFill>
                  <a:srgbClr val="FFFF00"/>
                </a:solidFill>
                <a:latin typeface="Times New Roman" pitchFamily="18" charset="0"/>
                <a:cs typeface="Times New Roman" pitchFamily="18" charset="0"/>
              </a:rPr>
              <a:t>2011</a:t>
            </a:r>
          </a:p>
          <a:p>
            <a:pPr lvl="1" eaLnBrk="1" hangingPunct="1">
              <a:defRPr/>
            </a:pPr>
            <a:endParaRPr lang="en-US" sz="800" dirty="0">
              <a:solidFill>
                <a:srgbClr val="FFFF00"/>
              </a:solidFill>
              <a:latin typeface="Times New Roman" pitchFamily="18" charset="0"/>
              <a:cs typeface="Times New Roman" pitchFamily="18" charset="0"/>
            </a:endParaRPr>
          </a:p>
          <a:p>
            <a:pPr lvl="1" eaLnBrk="1" hangingPunct="1">
              <a:defRPr/>
            </a:pPr>
            <a:r>
              <a:rPr lang="en-US" sz="2200" dirty="0">
                <a:solidFill>
                  <a:srgbClr val="FFFF00"/>
                </a:solidFill>
                <a:latin typeface="Times New Roman" pitchFamily="18" charset="0"/>
                <a:cs typeface="Times New Roman" pitchFamily="18" charset="0"/>
              </a:rPr>
              <a:t>BT corn 90% reduction in </a:t>
            </a:r>
            <a:r>
              <a:rPr lang="en-US" sz="2200" dirty="0" err="1">
                <a:solidFill>
                  <a:srgbClr val="FFFF00"/>
                </a:solidFill>
                <a:latin typeface="Times New Roman" pitchFamily="18" charset="0"/>
                <a:cs typeface="Times New Roman" pitchFamily="18" charset="0"/>
              </a:rPr>
              <a:t>mycotoxin</a:t>
            </a:r>
            <a:r>
              <a:rPr lang="en-US" sz="2200" dirty="0">
                <a:solidFill>
                  <a:srgbClr val="FFFF00"/>
                </a:solidFill>
                <a:latin typeface="Times New Roman" pitchFamily="18" charset="0"/>
                <a:cs typeface="Times New Roman" pitchFamily="18" charset="0"/>
              </a:rPr>
              <a:t> fungal </a:t>
            </a:r>
            <a:r>
              <a:rPr lang="en-US" sz="2200" dirty="0" err="1">
                <a:solidFill>
                  <a:srgbClr val="FFFF00"/>
                </a:solidFill>
                <a:latin typeface="Times New Roman" pitchFamily="18" charset="0"/>
                <a:cs typeface="Times New Roman" pitchFamily="18" charset="0"/>
              </a:rPr>
              <a:t>fumonisins</a:t>
            </a:r>
            <a:r>
              <a:rPr lang="en-US" sz="2200" dirty="0">
                <a:solidFill>
                  <a:srgbClr val="FFFF00"/>
                </a:solidFill>
                <a:latin typeface="Times New Roman" pitchFamily="18" charset="0"/>
                <a:cs typeface="Times New Roman" pitchFamily="18" charset="0"/>
              </a:rPr>
              <a:t> </a:t>
            </a:r>
            <a:r>
              <a:rPr lang="en-US" sz="2200" dirty="0">
                <a:solidFill>
                  <a:schemeClr val="tx1"/>
                </a:solidFill>
                <a:latin typeface="Times New Roman" pitchFamily="18" charset="0"/>
                <a:cs typeface="Times New Roman" pitchFamily="18" charset="0"/>
              </a:rPr>
              <a:t>- </a:t>
            </a:r>
            <a:r>
              <a:rPr lang="en-US" sz="2200" dirty="0">
                <a:latin typeface="Times New Roman" pitchFamily="18" charset="0"/>
                <a:cs typeface="Times New Roman" pitchFamily="18" charset="0"/>
              </a:rPr>
              <a:t>total US benefit estimated at $23m  </a:t>
            </a:r>
            <a:r>
              <a:rPr lang="en-US" sz="2200" dirty="0" smtClean="0">
                <a:latin typeface="Times New Roman" pitchFamily="18" charset="0"/>
                <a:cs typeface="Times New Roman" pitchFamily="18" charset="0"/>
              </a:rPr>
              <a:t>annually </a:t>
            </a:r>
            <a:r>
              <a:rPr lang="en-US" sz="2200" dirty="0">
                <a:latin typeface="Times New Roman" pitchFamily="18" charset="0"/>
                <a:cs typeface="Times New Roman" pitchFamily="18" charset="0"/>
              </a:rPr>
              <a:t>(Wu, 2006</a:t>
            </a:r>
            <a:r>
              <a:rPr lang="en-US" sz="2200" dirty="0" smtClean="0">
                <a:latin typeface="Times New Roman" pitchFamily="18" charset="0"/>
                <a:cs typeface="Times New Roman" pitchFamily="18" charset="0"/>
              </a:rPr>
              <a:t>)</a:t>
            </a:r>
          </a:p>
          <a:p>
            <a:pPr lvl="1" eaLnBrk="1" hangingPunct="1">
              <a:defRPr/>
            </a:pPr>
            <a:r>
              <a:rPr lang="en-US" sz="2000" dirty="0">
                <a:latin typeface="Times New Roman" pitchFamily="18" charset="0"/>
                <a:cs typeface="Times New Roman" pitchFamily="18" charset="0"/>
              </a:rPr>
              <a:t>India </a:t>
            </a:r>
            <a:r>
              <a:rPr lang="en-US" sz="2000" dirty="0" err="1">
                <a:latin typeface="Times New Roman" pitchFamily="18" charset="0"/>
                <a:cs typeface="Times New Roman" pitchFamily="18" charset="0"/>
              </a:rPr>
              <a:t>Bt</a:t>
            </a:r>
            <a:r>
              <a:rPr lang="en-US" sz="2000" dirty="0">
                <a:latin typeface="Times New Roman" pitchFamily="18" charset="0"/>
                <a:cs typeface="Times New Roman" pitchFamily="18" charset="0"/>
              </a:rPr>
              <a:t> eggplant reduce insecticide use 40% and double </a:t>
            </a:r>
            <a:r>
              <a:rPr lang="en-US" sz="2000" dirty="0" smtClean="0">
                <a:latin typeface="Times New Roman" pitchFamily="18" charset="0"/>
                <a:cs typeface="Times New Roman" pitchFamily="18" charset="0"/>
              </a:rPr>
              <a:t>yields</a:t>
            </a:r>
            <a:endParaRPr lang="en-US" sz="800" dirty="0">
              <a:solidFill>
                <a:schemeClr val="tx1"/>
              </a:solidFill>
              <a:latin typeface="Times New Roman" pitchFamily="18" charset="0"/>
              <a:cs typeface="Times New Roman" pitchFamily="18" charset="0"/>
            </a:endParaRPr>
          </a:p>
          <a:p>
            <a:pPr lvl="1" eaLnBrk="1" hangingPunct="1">
              <a:defRPr/>
            </a:pPr>
            <a:r>
              <a:rPr lang="en-US" sz="2200" dirty="0" err="1">
                <a:latin typeface="Times New Roman" pitchFamily="18" charset="0"/>
                <a:cs typeface="Times New Roman" pitchFamily="18" charset="0"/>
              </a:rPr>
              <a:t>Phytase</a:t>
            </a:r>
            <a:r>
              <a:rPr lang="en-US" sz="2200" dirty="0">
                <a:latin typeface="Times New Roman" pitchFamily="18" charset="0"/>
                <a:cs typeface="Times New Roman" pitchFamily="18" charset="0"/>
              </a:rPr>
              <a:t> maize – improved </a:t>
            </a:r>
            <a:r>
              <a:rPr lang="en-US" sz="2200" dirty="0" err="1">
                <a:latin typeface="Times New Roman" pitchFamily="18" charset="0"/>
                <a:cs typeface="Times New Roman" pitchFamily="18" charset="0"/>
              </a:rPr>
              <a:t>bioavailabilty</a:t>
            </a:r>
            <a:r>
              <a:rPr lang="en-US" sz="2200" dirty="0">
                <a:latin typeface="Times New Roman" pitchFamily="18" charset="0"/>
                <a:cs typeface="Times New Roman" pitchFamily="18" charset="0"/>
              </a:rPr>
              <a:t> of P and divalent ions increased nutrition – decreased </a:t>
            </a:r>
            <a:endParaRPr lang="en-US" sz="800" dirty="0">
              <a:solidFill>
                <a:schemeClr val="tx1"/>
              </a:solidFill>
              <a:latin typeface="Times New Roman" pitchFamily="18" charset="0"/>
              <a:cs typeface="Times New Roman" pitchFamily="18" charset="0"/>
            </a:endParaRPr>
          </a:p>
          <a:p>
            <a:pPr lvl="1" eaLnBrk="1" hangingPunct="1">
              <a:defRPr/>
            </a:pPr>
            <a:r>
              <a:rPr lang="en-US" sz="2200" dirty="0">
                <a:solidFill>
                  <a:srgbClr val="FFFF00"/>
                </a:solidFill>
                <a:latin typeface="Times New Roman" pitchFamily="18" charset="0"/>
                <a:cs typeface="Times New Roman" pitchFamily="18" charset="0"/>
              </a:rPr>
              <a:t>PRSV CP papaya saved Hawaii papaya industry (and helped organic farmers</a:t>
            </a:r>
            <a:r>
              <a:rPr lang="en-US" sz="2200" dirty="0" smtClean="0">
                <a:solidFill>
                  <a:srgbClr val="FFFF00"/>
                </a:solidFill>
                <a:latin typeface="Times New Roman" pitchFamily="18" charset="0"/>
                <a:cs typeface="Times New Roman" pitchFamily="18" charset="0"/>
              </a:rPr>
              <a:t>!) May </a:t>
            </a:r>
            <a:r>
              <a:rPr lang="en-US" sz="2200" dirty="0">
                <a:solidFill>
                  <a:srgbClr val="FFFF00"/>
                </a:solidFill>
                <a:latin typeface="Times New Roman" pitchFamily="18" charset="0"/>
                <a:cs typeface="Times New Roman" pitchFamily="18" charset="0"/>
              </a:rPr>
              <a:t>be the outcome for plum pox –C5 PTGS insurance against typhoid </a:t>
            </a:r>
            <a:r>
              <a:rPr lang="en-US" sz="2200" dirty="0" smtClean="0">
                <a:solidFill>
                  <a:srgbClr val="FFFF00"/>
                </a:solidFill>
                <a:latin typeface="Times New Roman" pitchFamily="18" charset="0"/>
                <a:cs typeface="Times New Roman" pitchFamily="18" charset="0"/>
              </a:rPr>
              <a:t>Mary </a:t>
            </a:r>
            <a:r>
              <a:rPr lang="en-US" sz="2200" dirty="0">
                <a:solidFill>
                  <a:srgbClr val="FFFF00"/>
                </a:solidFill>
                <a:latin typeface="Times New Roman" pitchFamily="18" charset="0"/>
                <a:cs typeface="Times New Roman" pitchFamily="18" charset="0"/>
              </a:rPr>
              <a:t>in nurseries </a:t>
            </a:r>
            <a:endParaRPr lang="en-US" sz="2200" b="1" dirty="0" smtClean="0">
              <a:solidFill>
                <a:srgbClr val="FFFF00"/>
              </a:solidFill>
              <a:latin typeface="Times New Roman" pitchFamily="18" charset="0"/>
              <a:cs typeface="Times New Roman" pitchFamily="18" charset="0"/>
            </a:endParaRPr>
          </a:p>
        </p:txBody>
      </p:sp>
      <p:pic>
        <p:nvPicPr>
          <p:cNvPr id="10243" name="Picture 8" descr="Myco Contraints Slide 8"/>
          <p:cNvPicPr>
            <a:picLocks noChangeAspect="1" noChangeArrowheads="1"/>
          </p:cNvPicPr>
          <p:nvPr/>
        </p:nvPicPr>
        <p:blipFill>
          <a:blip r:embed="rId3" cstate="print"/>
          <a:srcRect r="27727"/>
          <a:stretch>
            <a:fillRect/>
          </a:stretch>
        </p:blipFill>
        <p:spPr bwMode="auto">
          <a:xfrm>
            <a:off x="762000" y="1404938"/>
            <a:ext cx="1524000" cy="1643062"/>
          </a:xfrm>
          <a:prstGeom prst="rect">
            <a:avLst/>
          </a:prstGeom>
          <a:noFill/>
          <a:ln w="38100">
            <a:noFill/>
            <a:miter lim="800000"/>
            <a:headEnd/>
            <a:tailEnd/>
          </a:ln>
        </p:spPr>
      </p:pic>
      <p:pic>
        <p:nvPicPr>
          <p:cNvPr id="10244" name="Picture 12" descr="Maize1"/>
          <p:cNvPicPr>
            <a:picLocks noChangeAspect="1" noChangeArrowheads="1"/>
          </p:cNvPicPr>
          <p:nvPr/>
        </p:nvPicPr>
        <p:blipFill>
          <a:blip r:embed="rId4" cstate="print"/>
          <a:srcRect/>
          <a:stretch>
            <a:fillRect/>
          </a:stretch>
        </p:blipFill>
        <p:spPr bwMode="auto">
          <a:xfrm>
            <a:off x="0" y="1371600"/>
            <a:ext cx="1252538" cy="1676400"/>
          </a:xfrm>
          <a:prstGeom prst="rect">
            <a:avLst/>
          </a:prstGeom>
          <a:noFill/>
          <a:ln w="9525">
            <a:noFill/>
            <a:miter lim="800000"/>
            <a:headEnd/>
            <a:tailEnd/>
          </a:ln>
        </p:spPr>
      </p:pic>
      <p:pic>
        <p:nvPicPr>
          <p:cNvPr id="10246" name="Picture 5" descr="India3"/>
          <p:cNvPicPr>
            <a:picLocks noChangeAspect="1" noChangeArrowheads="1"/>
          </p:cNvPicPr>
          <p:nvPr/>
        </p:nvPicPr>
        <p:blipFill>
          <a:blip r:embed="rId5" cstate="print"/>
          <a:srcRect/>
          <a:stretch>
            <a:fillRect/>
          </a:stretch>
        </p:blipFill>
        <p:spPr bwMode="auto">
          <a:xfrm>
            <a:off x="0" y="0"/>
            <a:ext cx="2286000" cy="1447800"/>
          </a:xfrm>
          <a:prstGeom prst="rect">
            <a:avLst/>
          </a:prstGeom>
          <a:noFill/>
          <a:ln w="9525">
            <a:noFill/>
            <a:miter lim="800000"/>
            <a:headEnd/>
            <a:tailEnd/>
          </a:ln>
        </p:spPr>
      </p:pic>
      <p:pic>
        <p:nvPicPr>
          <p:cNvPr id="10247" name="Picture 1"/>
          <p:cNvPicPr>
            <a:picLocks noChangeAspect="1" noChangeArrowheads="1"/>
          </p:cNvPicPr>
          <p:nvPr/>
        </p:nvPicPr>
        <p:blipFill>
          <a:blip r:embed="rId6" cstate="print"/>
          <a:srcRect t="18182"/>
          <a:stretch>
            <a:fillRect/>
          </a:stretch>
        </p:blipFill>
        <p:spPr bwMode="auto">
          <a:xfrm>
            <a:off x="35169" y="4482246"/>
            <a:ext cx="2286000" cy="1066800"/>
          </a:xfrm>
          <a:prstGeom prst="rect">
            <a:avLst/>
          </a:prstGeom>
          <a:noFill/>
          <a:ln w="9525">
            <a:noFill/>
            <a:miter lim="800000"/>
            <a:headEnd/>
            <a:tailEnd/>
          </a:ln>
        </p:spPr>
      </p:pic>
      <p:pic>
        <p:nvPicPr>
          <p:cNvPr id="10248" name="Picture 8" descr="pap3"/>
          <p:cNvPicPr>
            <a:picLocks noChangeAspect="1" noChangeArrowheads="1"/>
          </p:cNvPicPr>
          <p:nvPr/>
        </p:nvPicPr>
        <p:blipFill>
          <a:blip r:embed="rId7" cstate="print"/>
          <a:srcRect/>
          <a:stretch>
            <a:fillRect/>
          </a:stretch>
        </p:blipFill>
        <p:spPr bwMode="auto">
          <a:xfrm>
            <a:off x="35169" y="5562600"/>
            <a:ext cx="2286000" cy="1295400"/>
          </a:xfrm>
          <a:prstGeom prst="rect">
            <a:avLst/>
          </a:prstGeom>
          <a:noFill/>
          <a:ln w="9525">
            <a:noFill/>
            <a:miter lim="800000"/>
            <a:headEnd/>
            <a:tailEnd/>
          </a:ln>
        </p:spPr>
      </p:pic>
      <p:pic>
        <p:nvPicPr>
          <p:cNvPr id="9" name="Picture 6" descr="Research associate with Bt eggplant in India"/>
          <p:cNvPicPr>
            <a:picLocks noChangeAspect="1" noChangeArrowheads="1"/>
          </p:cNvPicPr>
          <p:nvPr/>
        </p:nvPicPr>
        <p:blipFill>
          <a:blip r:embed="rId8" cstate="print"/>
          <a:srcRect/>
          <a:stretch>
            <a:fillRect/>
          </a:stretch>
        </p:blipFill>
        <p:spPr bwMode="auto">
          <a:xfrm>
            <a:off x="-29308" y="3216139"/>
            <a:ext cx="2286000" cy="1119568"/>
          </a:xfrm>
          <a:prstGeom prst="rect">
            <a:avLst/>
          </a:prstGeom>
          <a:noFill/>
          <a:ln w="9525">
            <a:solidFill>
              <a:srgbClr val="FF0000"/>
            </a:solidFill>
            <a:miter lim="800000"/>
            <a:headEnd/>
            <a:tailEnd/>
          </a:ln>
        </p:spPr>
      </p:pic>
      <p:sp>
        <p:nvSpPr>
          <p:cNvPr id="10" name="Rectangle 5"/>
          <p:cNvSpPr txBox="1">
            <a:spLocks noChangeArrowheads="1"/>
          </p:cNvSpPr>
          <p:nvPr/>
        </p:nvSpPr>
        <p:spPr>
          <a:xfrm>
            <a:off x="2360612" y="0"/>
            <a:ext cx="4573588" cy="533400"/>
          </a:xfrm>
          <a:prstGeom prst="rect">
            <a:avLst/>
          </a:prstGeom>
          <a:solidFill>
            <a:srgbClr val="FCEAA6"/>
          </a:solidFill>
        </p:spPr>
        <p:txBody>
          <a:bodyPr>
            <a:normAutofit fontScale="97500" lnSpcReduction="10000"/>
          </a:bodyPr>
          <a:lstStyle>
            <a:lvl1pPr algn="ctr" rtl="0" eaLnBrk="0" fontAlgn="base" hangingPunct="0">
              <a:spcBef>
                <a:spcPct val="0"/>
              </a:spcBef>
              <a:spcAft>
                <a:spcPct val="0"/>
              </a:spcAft>
              <a:defRPr sz="4400" b="1">
                <a:solidFill>
                  <a:srgbClr val="FFFF00"/>
                </a:solidFill>
                <a:latin typeface="+mj-lt"/>
                <a:ea typeface="+mj-ea"/>
                <a:cs typeface="+mj-cs"/>
              </a:defRPr>
            </a:lvl1pPr>
            <a:lvl2pPr algn="ctr" rtl="0" eaLnBrk="0" fontAlgn="base" hangingPunct="0">
              <a:spcBef>
                <a:spcPct val="0"/>
              </a:spcBef>
              <a:spcAft>
                <a:spcPct val="0"/>
              </a:spcAft>
              <a:defRPr sz="4400" b="1">
                <a:solidFill>
                  <a:srgbClr val="FFFF00"/>
                </a:solidFill>
                <a:latin typeface="Arial" charset="0"/>
              </a:defRPr>
            </a:lvl2pPr>
            <a:lvl3pPr algn="ctr" rtl="0" eaLnBrk="0" fontAlgn="base" hangingPunct="0">
              <a:spcBef>
                <a:spcPct val="0"/>
              </a:spcBef>
              <a:spcAft>
                <a:spcPct val="0"/>
              </a:spcAft>
              <a:defRPr sz="4400" b="1">
                <a:solidFill>
                  <a:srgbClr val="FFFF00"/>
                </a:solidFill>
                <a:latin typeface="Arial" charset="0"/>
              </a:defRPr>
            </a:lvl3pPr>
            <a:lvl4pPr algn="ctr" rtl="0" eaLnBrk="0" fontAlgn="base" hangingPunct="0">
              <a:spcBef>
                <a:spcPct val="0"/>
              </a:spcBef>
              <a:spcAft>
                <a:spcPct val="0"/>
              </a:spcAft>
              <a:defRPr sz="4400" b="1">
                <a:solidFill>
                  <a:srgbClr val="FFFF00"/>
                </a:solidFill>
                <a:latin typeface="Arial" charset="0"/>
              </a:defRPr>
            </a:lvl4pPr>
            <a:lvl5pPr algn="ctr" rtl="0" eaLnBrk="0" fontAlgn="base" hangingPunct="0">
              <a:spcBef>
                <a:spcPct val="0"/>
              </a:spcBef>
              <a:spcAft>
                <a:spcPct val="0"/>
              </a:spcAft>
              <a:defRPr sz="4400" b="1">
                <a:solidFill>
                  <a:srgbClr val="FFFF00"/>
                </a:solidFill>
                <a:latin typeface="Arial" charset="0"/>
              </a:defRPr>
            </a:lvl5pPr>
            <a:lvl6pPr marL="457200" algn="ctr" rtl="0" eaLnBrk="0" fontAlgn="base" hangingPunct="0">
              <a:spcBef>
                <a:spcPct val="0"/>
              </a:spcBef>
              <a:spcAft>
                <a:spcPct val="0"/>
              </a:spcAft>
              <a:defRPr sz="4400" b="1">
                <a:solidFill>
                  <a:srgbClr val="FFFF00"/>
                </a:solidFill>
                <a:latin typeface="Arial" charset="0"/>
              </a:defRPr>
            </a:lvl6pPr>
            <a:lvl7pPr marL="914400" algn="ctr" rtl="0" eaLnBrk="0" fontAlgn="base" hangingPunct="0">
              <a:spcBef>
                <a:spcPct val="0"/>
              </a:spcBef>
              <a:spcAft>
                <a:spcPct val="0"/>
              </a:spcAft>
              <a:defRPr sz="4400" b="1">
                <a:solidFill>
                  <a:srgbClr val="FFFF00"/>
                </a:solidFill>
                <a:latin typeface="Arial" charset="0"/>
              </a:defRPr>
            </a:lvl7pPr>
            <a:lvl8pPr marL="1371600" algn="ctr" rtl="0" eaLnBrk="0" fontAlgn="base" hangingPunct="0">
              <a:spcBef>
                <a:spcPct val="0"/>
              </a:spcBef>
              <a:spcAft>
                <a:spcPct val="0"/>
              </a:spcAft>
              <a:defRPr sz="4400" b="1">
                <a:solidFill>
                  <a:srgbClr val="FFFF00"/>
                </a:solidFill>
                <a:latin typeface="Arial" charset="0"/>
              </a:defRPr>
            </a:lvl8pPr>
            <a:lvl9pPr marL="1828800" algn="ctr" rtl="0" eaLnBrk="0" fontAlgn="base" hangingPunct="0">
              <a:spcBef>
                <a:spcPct val="0"/>
              </a:spcBef>
              <a:spcAft>
                <a:spcPct val="0"/>
              </a:spcAft>
              <a:defRPr sz="4400" b="1">
                <a:solidFill>
                  <a:srgbClr val="FFFF00"/>
                </a:solidFill>
                <a:latin typeface="Arial" charset="0"/>
              </a:defRPr>
            </a:lvl9pPr>
          </a:lstStyle>
          <a:p>
            <a:pPr algn="l" eaLnBrk="1" hangingPunct="1"/>
            <a:r>
              <a:rPr lang="en-US" sz="3200" kern="0" smtClean="0">
                <a:solidFill>
                  <a:srgbClr val="262183"/>
                </a:solidFill>
                <a:latin typeface="Times New Roman" pitchFamily="18" charset="0"/>
              </a:rPr>
              <a:t>Benefits to Date</a:t>
            </a:r>
            <a:endParaRPr lang="en-US" sz="3200" kern="0" dirty="0" smtClean="0">
              <a:solidFill>
                <a:srgbClr val="262183"/>
              </a:solidFill>
              <a:latin typeface="Times New Roman" pitchFamily="18" charset="0"/>
            </a:endParaRPr>
          </a:p>
        </p:txBody>
      </p:sp>
    </p:spTree>
    <p:extLst>
      <p:ext uri="{BB962C8B-B14F-4D97-AF65-F5344CB8AC3E}">
        <p14:creationId xmlns:p14="http://schemas.microsoft.com/office/powerpoint/2010/main" val="134295016"/>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399" y="1384"/>
            <a:ext cx="4671753" cy="3503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descr="http://t3.gstatic.com/images?q=tbn:ANd9GcQbi_u9jvlxYiMzXesOyQq-VM28GOQAVFLfbDBzfiEUCOwnL2D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4152" y="3571825"/>
            <a:ext cx="4081723" cy="31337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257800" y="914400"/>
            <a:ext cx="3733800" cy="830997"/>
          </a:xfrm>
          <a:prstGeom prst="rect">
            <a:avLst/>
          </a:prstGeom>
          <a:noFill/>
        </p:spPr>
        <p:txBody>
          <a:bodyPr wrap="square" rtlCol="0">
            <a:spAutoFit/>
          </a:bodyPr>
          <a:lstStyle/>
          <a:p>
            <a:r>
              <a:rPr lang="en-US" b="1" dirty="0" smtClean="0">
                <a:solidFill>
                  <a:schemeClr val="bg1"/>
                </a:solidFill>
              </a:rPr>
              <a:t>Guess the mystery substances ?</a:t>
            </a:r>
            <a:endParaRPr lang="en-US" b="1" dirty="0">
              <a:solidFill>
                <a:schemeClr val="bg1"/>
              </a:solidFill>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4820"/>
          <a:stretch/>
        </p:blipFill>
        <p:spPr>
          <a:xfrm>
            <a:off x="70875" y="3571825"/>
            <a:ext cx="4753277" cy="3161876"/>
          </a:xfrm>
          <a:prstGeom prst="rect">
            <a:avLst/>
          </a:prstGeom>
        </p:spPr>
      </p:pic>
    </p:spTree>
    <p:extLst>
      <p:ext uri="{BB962C8B-B14F-4D97-AF65-F5344CB8AC3E}">
        <p14:creationId xmlns:p14="http://schemas.microsoft.com/office/powerpoint/2010/main" val="4291547107"/>
      </p:ext>
    </p:extLst>
  </p:cSld>
  <p:clrMapOvr>
    <a:masterClrMapping/>
  </p:clrMapOvr>
  <p:transition>
    <p:sndAc>
      <p:endSnd/>
    </p:sndAc>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Grp="1" noChangeArrowheads="1"/>
          </p:cNvSpPr>
          <p:nvPr>
            <p:ph type="body" sz="half" idx="4294967295"/>
          </p:nvPr>
        </p:nvSpPr>
        <p:spPr>
          <a:xfrm>
            <a:off x="2057400" y="152400"/>
            <a:ext cx="6934200" cy="6781800"/>
          </a:xfrm>
        </p:spPr>
        <p:txBody>
          <a:bodyPr>
            <a:noAutofit/>
          </a:bodyPr>
          <a:lstStyle/>
          <a:p>
            <a:pPr marL="457200" lvl="1" indent="0" eaLnBrk="1" hangingPunct="1">
              <a:buNone/>
              <a:defRPr/>
            </a:pPr>
            <a:r>
              <a:rPr lang="en-US" sz="2000" dirty="0">
                <a:latin typeface="+mj-lt"/>
                <a:cs typeface="Times New Roman" pitchFamily="18" charset="0"/>
              </a:rPr>
              <a:t>B</a:t>
            </a:r>
            <a:r>
              <a:rPr lang="en-US" sz="2000" dirty="0" smtClean="0">
                <a:latin typeface="+mj-lt"/>
                <a:cs typeface="Times New Roman" pitchFamily="18" charset="0"/>
              </a:rPr>
              <a:t>etter Alternatives!</a:t>
            </a:r>
          </a:p>
          <a:p>
            <a:pPr marL="457200" lvl="1" indent="0" eaLnBrk="1" hangingPunct="1">
              <a:buNone/>
              <a:defRPr/>
            </a:pPr>
            <a:endParaRPr lang="en-US" sz="800" dirty="0">
              <a:latin typeface="+mj-lt"/>
              <a:cs typeface="Times New Roman" pitchFamily="18" charset="0"/>
            </a:endParaRPr>
          </a:p>
          <a:p>
            <a:pPr lvl="1" eaLnBrk="1" hangingPunct="1">
              <a:defRPr/>
            </a:pPr>
            <a:r>
              <a:rPr lang="en-US" sz="2000" dirty="0" smtClean="0">
                <a:latin typeface="+mj-lt"/>
                <a:cs typeface="Times New Roman" pitchFamily="18" charset="0"/>
              </a:rPr>
              <a:t>Potato Late Blight - Up </a:t>
            </a:r>
            <a:r>
              <a:rPr lang="en-US" sz="2000" dirty="0">
                <a:latin typeface="+mj-lt"/>
                <a:cs typeface="Times New Roman" pitchFamily="18" charset="0"/>
              </a:rPr>
              <a:t>to 75% of crop can be lost – </a:t>
            </a:r>
            <a:r>
              <a:rPr lang="en-US" sz="2000" dirty="0" smtClean="0">
                <a:latin typeface="+mj-lt"/>
                <a:cs typeface="Times New Roman" pitchFamily="18" charset="0"/>
              </a:rPr>
              <a:t>-Fortuna Resistant </a:t>
            </a:r>
            <a:r>
              <a:rPr lang="en-US" sz="2000" dirty="0">
                <a:latin typeface="+mj-lt"/>
                <a:cs typeface="Times New Roman" pitchFamily="18" charset="0"/>
              </a:rPr>
              <a:t>potato </a:t>
            </a:r>
            <a:r>
              <a:rPr lang="en-US" sz="2000" dirty="0" smtClean="0">
                <a:latin typeface="+mj-lt"/>
                <a:cs typeface="Times New Roman" pitchFamily="18" charset="0"/>
              </a:rPr>
              <a:t>contains two genes from wild Mexican potato  - eliminate fungicide spraying  -potential </a:t>
            </a:r>
            <a:r>
              <a:rPr lang="en-US" sz="2000" dirty="0">
                <a:latin typeface="+mj-lt"/>
                <a:cs typeface="Times New Roman" pitchFamily="18" charset="0"/>
              </a:rPr>
              <a:t>saving $4.3 </a:t>
            </a:r>
            <a:r>
              <a:rPr lang="en-US" sz="2000" dirty="0" smtClean="0">
                <a:latin typeface="+mj-lt"/>
                <a:cs typeface="Times New Roman" pitchFamily="18" charset="0"/>
              </a:rPr>
              <a:t>B – Plus Halo effect!</a:t>
            </a:r>
          </a:p>
          <a:p>
            <a:pPr lvl="1" eaLnBrk="1" hangingPunct="1">
              <a:defRPr/>
            </a:pPr>
            <a:r>
              <a:rPr lang="en-US" sz="2000" dirty="0" smtClean="0">
                <a:latin typeface="+mj-lt"/>
                <a:cs typeface="Arial" pitchFamily="34" charset="0"/>
              </a:rPr>
              <a:t>Grapes- </a:t>
            </a:r>
            <a:r>
              <a:rPr lang="en-US" sz="2000" dirty="0">
                <a:latin typeface="+mj-lt"/>
                <a:cs typeface="Arial" pitchFamily="34" charset="0"/>
              </a:rPr>
              <a:t>Pierce's disease (X. </a:t>
            </a:r>
            <a:r>
              <a:rPr lang="en-US" sz="2000" dirty="0" err="1">
                <a:latin typeface="+mj-lt"/>
                <a:cs typeface="Arial" pitchFamily="34" charset="0"/>
              </a:rPr>
              <a:t>fastidiosa</a:t>
            </a:r>
            <a:r>
              <a:rPr lang="en-US" sz="2000" dirty="0">
                <a:latin typeface="+mj-lt"/>
                <a:cs typeface="Arial" pitchFamily="34" charset="0"/>
              </a:rPr>
              <a:t>) - Fusion two genes innate immunity and membrane </a:t>
            </a:r>
            <a:r>
              <a:rPr lang="en-US" sz="2000" dirty="0" err="1">
                <a:latin typeface="+mj-lt"/>
                <a:cs typeface="Arial" pitchFamily="34" charset="0"/>
              </a:rPr>
              <a:t>lysis</a:t>
            </a:r>
            <a:r>
              <a:rPr lang="en-US" sz="2000" dirty="0">
                <a:latin typeface="+mj-lt"/>
                <a:cs typeface="Arial" pitchFamily="34" charset="0"/>
              </a:rPr>
              <a:t> – preferable to spraying malathion! (</a:t>
            </a:r>
            <a:r>
              <a:rPr lang="en-US" sz="2000" dirty="0" err="1">
                <a:latin typeface="+mj-lt"/>
                <a:cs typeface="Arial" pitchFamily="34" charset="0"/>
              </a:rPr>
              <a:t>Dandekar</a:t>
            </a:r>
            <a:r>
              <a:rPr lang="en-US" sz="2000" dirty="0">
                <a:latin typeface="+mj-lt"/>
                <a:cs typeface="Arial" pitchFamily="34" charset="0"/>
              </a:rPr>
              <a:t>)</a:t>
            </a:r>
          </a:p>
          <a:p>
            <a:pPr lvl="1" eaLnBrk="1" hangingPunct="1">
              <a:defRPr/>
            </a:pPr>
            <a:r>
              <a:rPr lang="en-US" sz="2000" dirty="0">
                <a:cs typeface="Arial" pitchFamily="34" charset="0"/>
              </a:rPr>
              <a:t>Citrus Greening (</a:t>
            </a:r>
            <a:r>
              <a:rPr lang="en-US" sz="2000" i="1" dirty="0"/>
              <a:t>C. </a:t>
            </a:r>
            <a:r>
              <a:rPr lang="en-US" sz="2000" dirty="0" err="1"/>
              <a:t>Liberibacter</a:t>
            </a:r>
            <a:r>
              <a:rPr lang="en-US" sz="2000" dirty="0"/>
              <a:t>)</a:t>
            </a:r>
            <a:r>
              <a:rPr lang="en-US" sz="2000" dirty="0">
                <a:cs typeface="Arial" pitchFamily="34" charset="0"/>
              </a:rPr>
              <a:t> – Biotech the only solution 2 spinach genes – showing field R </a:t>
            </a:r>
            <a:r>
              <a:rPr lang="en-US" sz="2000" dirty="0" err="1">
                <a:cs typeface="Arial" pitchFamily="34" charset="0"/>
              </a:rPr>
              <a:t>Mirkov</a:t>
            </a:r>
            <a:r>
              <a:rPr lang="en-US" sz="2000" dirty="0">
                <a:cs typeface="Arial" pitchFamily="34" charset="0"/>
              </a:rPr>
              <a:t> </a:t>
            </a:r>
            <a:r>
              <a:rPr lang="en-US" sz="2000" dirty="0" smtClean="0">
                <a:cs typeface="Arial" pitchFamily="34" charset="0"/>
              </a:rPr>
              <a:t>2013</a:t>
            </a:r>
          </a:p>
          <a:p>
            <a:pPr lvl="1" eaLnBrk="1" hangingPunct="1">
              <a:defRPr/>
            </a:pPr>
            <a:r>
              <a:rPr lang="en-US" sz="2000" dirty="0" smtClean="0">
                <a:latin typeface="+mj-lt"/>
                <a:cs typeface="Arial" pitchFamily="34" charset="0"/>
              </a:rPr>
              <a:t>Apple </a:t>
            </a:r>
            <a:r>
              <a:rPr lang="en-US" sz="2000" dirty="0" err="1">
                <a:latin typeface="+mj-lt"/>
                <a:cs typeface="Arial" pitchFamily="34" charset="0"/>
              </a:rPr>
              <a:t>Fireblight</a:t>
            </a:r>
            <a:r>
              <a:rPr lang="en-US" sz="2000" dirty="0">
                <a:latin typeface="+mj-lt"/>
                <a:cs typeface="Arial" pitchFamily="34" charset="0"/>
              </a:rPr>
              <a:t> (E. </a:t>
            </a:r>
            <a:r>
              <a:rPr lang="en-US" sz="2000" dirty="0" err="1">
                <a:latin typeface="+mj-lt"/>
                <a:cs typeface="Arial" pitchFamily="34" charset="0"/>
              </a:rPr>
              <a:t>amylovora</a:t>
            </a:r>
            <a:r>
              <a:rPr lang="en-US" sz="2000" dirty="0">
                <a:latin typeface="+mj-lt"/>
                <a:cs typeface="Arial" pitchFamily="34" charset="0"/>
              </a:rPr>
              <a:t>) – controlled </a:t>
            </a:r>
            <a:r>
              <a:rPr lang="en-US" sz="2000" dirty="0" smtClean="0">
                <a:latin typeface="+mj-lt"/>
                <a:cs typeface="Arial" pitchFamily="34" charset="0"/>
              </a:rPr>
              <a:t>using antibiotic </a:t>
            </a:r>
            <a:r>
              <a:rPr lang="en-US" sz="2000" dirty="0">
                <a:latin typeface="+mj-lt"/>
                <a:cs typeface="Arial" pitchFamily="34" charset="0"/>
              </a:rPr>
              <a:t>sprays! </a:t>
            </a:r>
            <a:r>
              <a:rPr lang="en-US" sz="2000" dirty="0" err="1">
                <a:latin typeface="+mj-lt"/>
                <a:cs typeface="Arial" pitchFamily="34" charset="0"/>
              </a:rPr>
              <a:t>Cecropin</a:t>
            </a:r>
            <a:r>
              <a:rPr lang="en-US" sz="2000" dirty="0">
                <a:latin typeface="+mj-lt"/>
                <a:cs typeface="Arial" pitchFamily="34" charset="0"/>
              </a:rPr>
              <a:t> lytic peptide analog (</a:t>
            </a:r>
            <a:r>
              <a:rPr lang="en-US" sz="2000" dirty="0" err="1">
                <a:latin typeface="+mj-lt"/>
                <a:cs typeface="Arial" pitchFamily="34" charset="0"/>
              </a:rPr>
              <a:t>Norelli</a:t>
            </a:r>
            <a:r>
              <a:rPr lang="en-US" sz="2000" dirty="0">
                <a:latin typeface="+mj-lt"/>
                <a:cs typeface="Arial" pitchFamily="34" charset="0"/>
              </a:rPr>
              <a:t>) </a:t>
            </a:r>
            <a:endParaRPr lang="en-US" sz="2000" dirty="0" smtClean="0">
              <a:latin typeface="+mj-lt"/>
              <a:cs typeface="Arial" pitchFamily="34" charset="0"/>
            </a:endParaRPr>
          </a:p>
          <a:p>
            <a:pPr lvl="1" eaLnBrk="1" hangingPunct="1">
              <a:defRPr/>
            </a:pPr>
            <a:r>
              <a:rPr lang="en-US" sz="2000" dirty="0" smtClean="0">
                <a:latin typeface="+mj-lt"/>
                <a:cs typeface="Arial" pitchFamily="34" charset="0"/>
              </a:rPr>
              <a:t>Apple </a:t>
            </a:r>
            <a:r>
              <a:rPr lang="en-US" sz="2000" dirty="0">
                <a:latin typeface="+mj-lt"/>
                <a:cs typeface="Arial" pitchFamily="34" charset="0"/>
              </a:rPr>
              <a:t>scab (V. </a:t>
            </a:r>
            <a:r>
              <a:rPr lang="en-US" sz="2000" dirty="0" err="1">
                <a:latin typeface="+mj-lt"/>
                <a:cs typeface="Arial" pitchFamily="34" charset="0"/>
              </a:rPr>
              <a:t>inaequalis</a:t>
            </a:r>
            <a:r>
              <a:rPr lang="en-US" sz="2000" dirty="0">
                <a:latin typeface="+mj-lt"/>
                <a:cs typeface="Arial" pitchFamily="34" charset="0"/>
              </a:rPr>
              <a:t>) Fungicides '</a:t>
            </a:r>
            <a:r>
              <a:rPr lang="en-US" sz="2000" dirty="0" err="1">
                <a:latin typeface="+mj-lt"/>
                <a:cs typeface="Arial" pitchFamily="34" charset="0"/>
              </a:rPr>
              <a:t>MacIntosh</a:t>
            </a:r>
            <a:r>
              <a:rPr lang="en-US" sz="2000" dirty="0">
                <a:latin typeface="+mj-lt"/>
                <a:cs typeface="Arial" pitchFamily="34" charset="0"/>
              </a:rPr>
              <a:t>' trees </a:t>
            </a:r>
            <a:r>
              <a:rPr lang="en-US" sz="2000" dirty="0" err="1">
                <a:latin typeface="+mj-lt"/>
                <a:cs typeface="Arial" pitchFamily="34" charset="0"/>
              </a:rPr>
              <a:t>endo</a:t>
            </a:r>
            <a:r>
              <a:rPr lang="en-US" sz="2000" dirty="0">
                <a:latin typeface="+mj-lt"/>
                <a:cs typeface="Arial" pitchFamily="34" charset="0"/>
              </a:rPr>
              <a:t>- or </a:t>
            </a:r>
            <a:r>
              <a:rPr lang="en-US" sz="2000" dirty="0" err="1">
                <a:latin typeface="+mj-lt"/>
                <a:cs typeface="Arial" pitchFamily="34" charset="0"/>
              </a:rPr>
              <a:t>exochitinase</a:t>
            </a:r>
            <a:r>
              <a:rPr lang="en-US" sz="2000" dirty="0">
                <a:latin typeface="+mj-lt"/>
                <a:cs typeface="Arial" pitchFamily="34" charset="0"/>
              </a:rPr>
              <a:t> increased </a:t>
            </a:r>
            <a:r>
              <a:rPr lang="en-US" sz="2000" dirty="0" smtClean="0">
                <a:latin typeface="+mj-lt"/>
                <a:cs typeface="Arial" pitchFamily="34" charset="0"/>
              </a:rPr>
              <a:t>resistance</a:t>
            </a:r>
          </a:p>
          <a:p>
            <a:pPr lvl="1" eaLnBrk="1" hangingPunct="1">
              <a:defRPr/>
            </a:pPr>
            <a:r>
              <a:rPr lang="en-US" sz="2000" dirty="0" smtClean="0">
                <a:latin typeface="+mj-lt"/>
                <a:cs typeface="Arial" pitchFamily="34" charset="0"/>
              </a:rPr>
              <a:t> </a:t>
            </a:r>
            <a:r>
              <a:rPr lang="en-US" sz="2000" dirty="0" err="1"/>
              <a:t>Rootknot</a:t>
            </a:r>
            <a:r>
              <a:rPr lang="en-US" sz="2000" dirty="0"/>
              <a:t> nematodes R in tomato (</a:t>
            </a:r>
            <a:r>
              <a:rPr lang="en-US" sz="2000" i="1" dirty="0" err="1"/>
              <a:t>Mi</a:t>
            </a:r>
            <a:r>
              <a:rPr lang="en-US" sz="2000" dirty="0"/>
              <a:t>) and (aphids).  Alternate to fumigation (</a:t>
            </a:r>
            <a:r>
              <a:rPr lang="en-US" sz="2000" dirty="0" smtClean="0"/>
              <a:t>Williamson</a:t>
            </a:r>
            <a:endParaRPr lang="en-US" sz="2000" dirty="0"/>
          </a:p>
          <a:p>
            <a:pPr lvl="1" eaLnBrk="1" hangingPunct="1">
              <a:defRPr/>
            </a:pPr>
            <a:endParaRPr lang="en-US" sz="2000" dirty="0" smtClean="0">
              <a:latin typeface="+mj-lt"/>
              <a:cs typeface="Arial" pitchFamily="34" charset="0"/>
            </a:endParaRPr>
          </a:p>
          <a:p>
            <a:pPr lvl="1" eaLnBrk="1" hangingPunct="1">
              <a:defRPr/>
            </a:pPr>
            <a:endParaRPr lang="en-US" sz="2000" dirty="0" smtClean="0">
              <a:latin typeface="+mj-lt"/>
              <a:cs typeface="Arial" pitchFamily="34" charset="0"/>
            </a:endParaRPr>
          </a:p>
          <a:p>
            <a:pPr lvl="1" eaLnBrk="1" hangingPunct="1">
              <a:defRPr/>
            </a:pPr>
            <a:endParaRPr lang="en-US" sz="2000" dirty="0" smtClean="0">
              <a:latin typeface="+mj-lt"/>
              <a:cs typeface="Arial" pitchFamily="34" charset="0"/>
            </a:endParaRPr>
          </a:p>
          <a:p>
            <a:pPr lvl="1" eaLnBrk="1" hangingPunct="1">
              <a:defRPr/>
            </a:pPr>
            <a:endParaRPr lang="en-US" sz="2000" dirty="0">
              <a:latin typeface="+mj-lt"/>
              <a:cs typeface="Arial" pitchFamily="34" charset="0"/>
            </a:endParaRPr>
          </a:p>
          <a:p>
            <a:pPr lvl="1" eaLnBrk="1" hangingPunct="1">
              <a:defRPr/>
            </a:pPr>
            <a:endParaRPr lang="en-US" sz="2400" dirty="0">
              <a:solidFill>
                <a:schemeClr val="tx1"/>
              </a:solidFill>
              <a:latin typeface="Times New Roman" pitchFamily="18" charset="0"/>
              <a:cs typeface="Times New Roman" pitchFamily="18" charset="0"/>
            </a:endParaRPr>
          </a:p>
          <a:p>
            <a:pPr lvl="1" eaLnBrk="1" hangingPunct="1">
              <a:defRPr/>
            </a:pPr>
            <a:endParaRPr lang="en-US" sz="2400" b="1" dirty="0" smtClean="0">
              <a:solidFill>
                <a:schemeClr val="tx1"/>
              </a:solidFill>
              <a:latin typeface="Times New Roman" pitchFamily="18" charset="0"/>
              <a:cs typeface="Times New Roman" pitchFamily="18" charset="0"/>
            </a:endParaRPr>
          </a:p>
        </p:txBody>
      </p:sp>
      <p:pic>
        <p:nvPicPr>
          <p:cNvPr id="9" name="Picture 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357323"/>
            <a:ext cx="2413000" cy="1371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descr="http://www.biofortified.org/wp-content/uploads/2011/05/veldproef-resistente-aardappelen1-300x225.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855" y="142875"/>
            <a:ext cx="242685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308" y="2664511"/>
            <a:ext cx="2442308" cy="1722120"/>
          </a:xfrm>
          <a:prstGeom prst="rect">
            <a:avLst/>
          </a:prstGeom>
        </p:spPr>
      </p:pic>
      <p:pic>
        <p:nvPicPr>
          <p:cNvPr id="7" name="Picture 8" descr="glassy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49" y="1673911"/>
            <a:ext cx="2405226"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nematode roots"/>
          <p:cNvPicPr>
            <a:picLocks noChangeAspect="1" noChangeArrowheads="1"/>
          </p:cNvPicPr>
          <p:nvPr/>
        </p:nvPicPr>
        <p:blipFill>
          <a:blip r:embed="rId8" cstate="print">
            <a:extLst>
              <a:ext uri="{28A0092B-C50C-407E-A947-70E740481C1C}">
                <a14:useLocalDpi xmlns:a14="http://schemas.microsoft.com/office/drawing/2010/main" val="0"/>
              </a:ext>
            </a:extLst>
          </a:blip>
          <a:srcRect l="13045" t="14755"/>
          <a:stretch>
            <a:fillRect/>
          </a:stretch>
        </p:blipFill>
        <p:spPr bwMode="auto">
          <a:xfrm>
            <a:off x="-29308" y="5711337"/>
            <a:ext cx="2442308" cy="11430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417458"/>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75" name="Picture 3" descr="tomsalt"/>
          <p:cNvPicPr>
            <a:picLocks noChangeAspect="1" noChangeArrowheads="1"/>
          </p:cNvPicPr>
          <p:nvPr/>
        </p:nvPicPr>
        <p:blipFill>
          <a:blip r:embed="rId3" cstate="print"/>
          <a:srcRect t="49463" b="3226"/>
          <a:stretch>
            <a:fillRect/>
          </a:stretch>
        </p:blipFill>
        <p:spPr bwMode="auto">
          <a:xfrm>
            <a:off x="4787900" y="4648200"/>
            <a:ext cx="4356100" cy="2209800"/>
          </a:xfrm>
          <a:prstGeom prst="rect">
            <a:avLst/>
          </a:prstGeom>
          <a:noFill/>
          <a:ln w="9525">
            <a:noFill/>
            <a:miter lim="800000"/>
            <a:headEnd/>
            <a:tailEnd/>
          </a:ln>
        </p:spPr>
      </p:pic>
      <p:sp>
        <p:nvSpPr>
          <p:cNvPr id="15364" name="Line 6"/>
          <p:cNvSpPr>
            <a:spLocks noChangeShapeType="1"/>
          </p:cNvSpPr>
          <p:nvPr/>
        </p:nvSpPr>
        <p:spPr bwMode="auto">
          <a:xfrm>
            <a:off x="5559425" y="2506663"/>
            <a:ext cx="39688" cy="1587"/>
          </a:xfrm>
          <a:prstGeom prst="line">
            <a:avLst/>
          </a:prstGeom>
          <a:noFill/>
          <a:ln w="11113">
            <a:noFill/>
            <a:round/>
            <a:headEnd/>
            <a:tailEnd/>
          </a:ln>
        </p:spPr>
        <p:txBody>
          <a:bodyPr/>
          <a:lstStyle/>
          <a:p>
            <a:endParaRPr lang="en-US"/>
          </a:p>
        </p:txBody>
      </p:sp>
      <p:sp>
        <p:nvSpPr>
          <p:cNvPr id="15365" name="Line 7"/>
          <p:cNvSpPr>
            <a:spLocks noChangeShapeType="1"/>
          </p:cNvSpPr>
          <p:nvPr/>
        </p:nvSpPr>
        <p:spPr bwMode="auto">
          <a:xfrm>
            <a:off x="5559425" y="2155825"/>
            <a:ext cx="39688" cy="0"/>
          </a:xfrm>
          <a:prstGeom prst="line">
            <a:avLst/>
          </a:prstGeom>
          <a:noFill/>
          <a:ln w="11113">
            <a:noFill/>
            <a:round/>
            <a:headEnd/>
            <a:tailEnd/>
          </a:ln>
        </p:spPr>
        <p:txBody>
          <a:bodyPr/>
          <a:lstStyle/>
          <a:p>
            <a:endParaRPr lang="en-US"/>
          </a:p>
        </p:txBody>
      </p:sp>
      <p:sp>
        <p:nvSpPr>
          <p:cNvPr id="15366" name="Line 8"/>
          <p:cNvSpPr>
            <a:spLocks noChangeShapeType="1"/>
          </p:cNvSpPr>
          <p:nvPr/>
        </p:nvSpPr>
        <p:spPr bwMode="auto">
          <a:xfrm>
            <a:off x="5559425" y="1795463"/>
            <a:ext cx="39688" cy="0"/>
          </a:xfrm>
          <a:prstGeom prst="line">
            <a:avLst/>
          </a:prstGeom>
          <a:noFill/>
          <a:ln w="11113">
            <a:noFill/>
            <a:round/>
            <a:headEnd/>
            <a:tailEnd/>
          </a:ln>
        </p:spPr>
        <p:txBody>
          <a:bodyPr/>
          <a:lstStyle/>
          <a:p>
            <a:endParaRPr lang="en-US"/>
          </a:p>
        </p:txBody>
      </p:sp>
      <p:sp>
        <p:nvSpPr>
          <p:cNvPr id="15367" name="Line 9"/>
          <p:cNvSpPr>
            <a:spLocks noChangeShapeType="1"/>
          </p:cNvSpPr>
          <p:nvPr/>
        </p:nvSpPr>
        <p:spPr bwMode="auto">
          <a:xfrm>
            <a:off x="5559425" y="1611313"/>
            <a:ext cx="39688" cy="0"/>
          </a:xfrm>
          <a:prstGeom prst="line">
            <a:avLst/>
          </a:prstGeom>
          <a:noFill/>
          <a:ln w="11113">
            <a:noFill/>
            <a:round/>
            <a:headEnd/>
            <a:tailEnd/>
          </a:ln>
        </p:spPr>
        <p:txBody>
          <a:bodyPr/>
          <a:lstStyle/>
          <a:p>
            <a:endParaRPr lang="en-US"/>
          </a:p>
        </p:txBody>
      </p:sp>
      <p:sp>
        <p:nvSpPr>
          <p:cNvPr id="15368" name="Line 10"/>
          <p:cNvSpPr>
            <a:spLocks noChangeShapeType="1"/>
          </p:cNvSpPr>
          <p:nvPr/>
        </p:nvSpPr>
        <p:spPr bwMode="auto">
          <a:xfrm>
            <a:off x="5559425" y="1435100"/>
            <a:ext cx="39688" cy="0"/>
          </a:xfrm>
          <a:prstGeom prst="line">
            <a:avLst/>
          </a:prstGeom>
          <a:noFill/>
          <a:ln w="11113">
            <a:noFill/>
            <a:round/>
            <a:headEnd/>
            <a:tailEnd/>
          </a:ln>
        </p:spPr>
        <p:txBody>
          <a:bodyPr/>
          <a:lstStyle/>
          <a:p>
            <a:endParaRPr lang="en-US"/>
          </a:p>
        </p:txBody>
      </p:sp>
      <p:sp>
        <p:nvSpPr>
          <p:cNvPr id="15369" name="Line 11"/>
          <p:cNvSpPr>
            <a:spLocks noChangeShapeType="1"/>
          </p:cNvSpPr>
          <p:nvPr/>
        </p:nvSpPr>
        <p:spPr bwMode="auto">
          <a:xfrm flipV="1">
            <a:off x="5599113" y="3228975"/>
            <a:ext cx="1587" cy="26988"/>
          </a:xfrm>
          <a:prstGeom prst="line">
            <a:avLst/>
          </a:prstGeom>
          <a:noFill/>
          <a:ln w="11113">
            <a:noFill/>
            <a:round/>
            <a:headEnd/>
            <a:tailEnd/>
          </a:ln>
        </p:spPr>
        <p:txBody>
          <a:bodyPr/>
          <a:lstStyle/>
          <a:p>
            <a:endParaRPr lang="en-US"/>
          </a:p>
        </p:txBody>
      </p:sp>
      <p:sp>
        <p:nvSpPr>
          <p:cNvPr id="392204" name="Rectangle 12"/>
          <p:cNvSpPr>
            <a:spLocks noGrp="1" noChangeArrowheads="1"/>
          </p:cNvSpPr>
          <p:nvPr>
            <p:ph type="title" idx="4294967295"/>
          </p:nvPr>
        </p:nvSpPr>
        <p:spPr>
          <a:xfrm>
            <a:off x="0" y="0"/>
            <a:ext cx="9220200" cy="811213"/>
          </a:xfrm>
          <a:solidFill>
            <a:srgbClr val="669900"/>
          </a:solidFill>
          <a:effectLst>
            <a:outerShdw dist="35921" dir="2700000" algn="ctr" rotWithShape="0">
              <a:schemeClr val="bg2"/>
            </a:outerShdw>
          </a:effectLst>
        </p:spPr>
        <p:txBody>
          <a:bodyPr lIns="92065" tIns="46033" rIns="92065" bIns="46033">
            <a:noAutofit/>
          </a:bodyPr>
          <a:lstStyle/>
          <a:p>
            <a:pPr>
              <a:defRPr/>
            </a:pPr>
            <a:r>
              <a:rPr lang="en-US" sz="2400" b="1" dirty="0" smtClean="0">
                <a:solidFill>
                  <a:schemeClr val="bg1"/>
                </a:solidFill>
                <a:effectLst>
                  <a:outerShdw blurRad="38100" dist="38100" dir="2700000" algn="tl">
                    <a:srgbClr val="000000"/>
                  </a:outerShdw>
                </a:effectLst>
              </a:rPr>
              <a:t>					Abiotic Stress: </a:t>
            </a:r>
            <a:br>
              <a:rPr lang="en-US" sz="2400" b="1" dirty="0" smtClean="0">
                <a:solidFill>
                  <a:schemeClr val="bg1"/>
                </a:solidFill>
                <a:effectLst>
                  <a:outerShdw blurRad="38100" dist="38100" dir="2700000" algn="tl">
                    <a:srgbClr val="000000"/>
                  </a:outerShdw>
                </a:effectLst>
              </a:rPr>
            </a:br>
            <a:r>
              <a:rPr lang="en-US" sz="2400" b="1" dirty="0" smtClean="0">
                <a:solidFill>
                  <a:schemeClr val="bg1"/>
                </a:solidFill>
                <a:effectLst>
                  <a:outerShdw blurRad="38100" dist="38100" dir="2700000" algn="tl">
                    <a:srgbClr val="000000"/>
                  </a:outerShdw>
                </a:effectLst>
              </a:rPr>
              <a:t>					Drought, Cold, Heat, Salinity</a:t>
            </a:r>
          </a:p>
        </p:txBody>
      </p:sp>
      <p:sp>
        <p:nvSpPr>
          <p:cNvPr id="15371" name="Line 13"/>
          <p:cNvSpPr>
            <a:spLocks noChangeShapeType="1"/>
          </p:cNvSpPr>
          <p:nvPr/>
        </p:nvSpPr>
        <p:spPr bwMode="auto">
          <a:xfrm>
            <a:off x="5559425" y="2228850"/>
            <a:ext cx="39688" cy="1588"/>
          </a:xfrm>
          <a:prstGeom prst="line">
            <a:avLst/>
          </a:prstGeom>
          <a:noFill/>
          <a:ln w="11113">
            <a:noFill/>
            <a:round/>
            <a:headEnd/>
            <a:tailEnd/>
          </a:ln>
        </p:spPr>
        <p:txBody>
          <a:bodyPr/>
          <a:lstStyle/>
          <a:p>
            <a:endParaRPr lang="en-US"/>
          </a:p>
        </p:txBody>
      </p:sp>
      <p:sp>
        <p:nvSpPr>
          <p:cNvPr id="15372" name="Line 14"/>
          <p:cNvSpPr>
            <a:spLocks noChangeAspect="1" noChangeShapeType="1"/>
          </p:cNvSpPr>
          <p:nvPr/>
        </p:nvSpPr>
        <p:spPr bwMode="auto">
          <a:xfrm>
            <a:off x="6169025" y="2289175"/>
            <a:ext cx="31750" cy="0"/>
          </a:xfrm>
          <a:prstGeom prst="line">
            <a:avLst/>
          </a:prstGeom>
          <a:noFill/>
          <a:ln w="11113">
            <a:noFill/>
            <a:round/>
            <a:headEnd/>
            <a:tailEnd/>
          </a:ln>
        </p:spPr>
        <p:txBody>
          <a:bodyPr/>
          <a:lstStyle/>
          <a:p>
            <a:endParaRPr lang="en-US"/>
          </a:p>
        </p:txBody>
      </p:sp>
      <p:sp>
        <p:nvSpPr>
          <p:cNvPr id="392217" name="Text Box 25"/>
          <p:cNvSpPr txBox="1">
            <a:spLocks noChangeArrowheads="1"/>
          </p:cNvSpPr>
          <p:nvPr/>
        </p:nvSpPr>
        <p:spPr bwMode="auto">
          <a:xfrm>
            <a:off x="57150" y="82451"/>
            <a:ext cx="4591050" cy="7232749"/>
          </a:xfrm>
          <a:prstGeom prst="rect">
            <a:avLst/>
          </a:prstGeom>
          <a:noFill/>
          <a:ln w="9525">
            <a:noFill/>
            <a:miter lim="800000"/>
            <a:headEnd/>
            <a:tailEnd/>
          </a:ln>
          <a:effectLst>
            <a:outerShdw dist="35921" dir="2700000" algn="ctr" rotWithShape="0">
              <a:schemeClr val="bg2"/>
            </a:outerShdw>
          </a:effectLst>
        </p:spPr>
        <p:txBody>
          <a:bodyPr wrap="square">
            <a:spAutoFit/>
          </a:bodyPr>
          <a:lstStyle/>
          <a:p>
            <a:pPr eaLnBrk="0" hangingPunct="0">
              <a:lnSpc>
                <a:spcPct val="110000"/>
              </a:lnSpc>
              <a:spcBef>
                <a:spcPct val="25000"/>
              </a:spcBef>
              <a:defRPr/>
            </a:pPr>
            <a:r>
              <a:rPr lang="en-US" sz="2000" dirty="0" smtClean="0">
                <a:solidFill>
                  <a:schemeClr val="bg1"/>
                </a:solidFill>
                <a:latin typeface="Times New Roman" pitchFamily="18" charset="0"/>
                <a:cs typeface="Times New Roman" pitchFamily="18" charset="0"/>
              </a:rPr>
              <a:t>Abiotic </a:t>
            </a:r>
            <a:r>
              <a:rPr lang="en-US" sz="2000" dirty="0">
                <a:solidFill>
                  <a:schemeClr val="bg1"/>
                </a:solidFill>
                <a:latin typeface="Times New Roman" pitchFamily="18" charset="0"/>
                <a:cs typeface="Times New Roman" pitchFamily="18" charset="0"/>
              </a:rPr>
              <a:t>stress limiting factor </a:t>
            </a:r>
            <a:r>
              <a:rPr lang="en-US" sz="2000" dirty="0" smtClean="0">
                <a:solidFill>
                  <a:schemeClr val="bg1"/>
                </a:solidFill>
                <a:latin typeface="Times New Roman" pitchFamily="18" charset="0"/>
                <a:cs typeface="Times New Roman" pitchFamily="18" charset="0"/>
              </a:rPr>
              <a:t>to crops </a:t>
            </a:r>
            <a:r>
              <a:rPr lang="en-US" sz="2000" dirty="0">
                <a:solidFill>
                  <a:schemeClr val="bg1"/>
                </a:solidFill>
                <a:latin typeface="Times New Roman" pitchFamily="18" charset="0"/>
                <a:cs typeface="Times New Roman" pitchFamily="18" charset="0"/>
              </a:rPr>
              <a:t>reaching genetic potential </a:t>
            </a:r>
            <a:endParaRPr lang="en-US" sz="2000" dirty="0" smtClean="0">
              <a:solidFill>
                <a:schemeClr val="bg1"/>
              </a:solidFill>
              <a:latin typeface="Times New Roman" pitchFamily="18" charset="0"/>
              <a:cs typeface="Times New Roman" pitchFamily="18" charset="0"/>
            </a:endParaRPr>
          </a:p>
          <a:p>
            <a:pPr marL="346075" lvl="1" indent="-231775" eaLnBrk="0" hangingPunct="0">
              <a:spcBef>
                <a:spcPct val="50000"/>
              </a:spcBef>
              <a:buClr>
                <a:srgbClr val="FFCC00"/>
              </a:buClr>
              <a:buSzPct val="80000"/>
              <a:buFont typeface="Wingdings" pitchFamily="2" charset="2"/>
              <a:buChar char="n"/>
              <a:defRPr/>
            </a:pPr>
            <a:r>
              <a:rPr lang="en-US" sz="2000" dirty="0" smtClean="0">
                <a:solidFill>
                  <a:schemeClr val="bg1"/>
                </a:solidFill>
                <a:latin typeface="Times New Roman" pitchFamily="18" charset="0"/>
                <a:cs typeface="Times New Roman" pitchFamily="18" charset="0"/>
              </a:rPr>
              <a:t>Drought </a:t>
            </a:r>
            <a:r>
              <a:rPr lang="en-US" sz="2000" dirty="0">
                <a:solidFill>
                  <a:schemeClr val="bg1"/>
                </a:solidFill>
                <a:latin typeface="Times New Roman" pitchFamily="18" charset="0"/>
                <a:cs typeface="Times New Roman" pitchFamily="18" charset="0"/>
              </a:rPr>
              <a:t>tolerant maize ( 30% increase in field trials under H2O stress) Fewer crop losses -Higher yields </a:t>
            </a:r>
            <a:r>
              <a:rPr lang="en-US" sz="2000" dirty="0" smtClean="0">
                <a:solidFill>
                  <a:schemeClr val="bg1"/>
                </a:solidFill>
                <a:latin typeface="Times New Roman" pitchFamily="18" charset="0"/>
                <a:cs typeface="Times New Roman" pitchFamily="18" charset="0"/>
              </a:rPr>
              <a:t>better water </a:t>
            </a:r>
            <a:r>
              <a:rPr lang="en-US" sz="2000" dirty="0">
                <a:solidFill>
                  <a:schemeClr val="bg1"/>
                </a:solidFill>
                <a:latin typeface="Times New Roman" pitchFamily="18" charset="0"/>
                <a:cs typeface="Times New Roman" pitchFamily="18" charset="0"/>
              </a:rPr>
              <a:t>utilization </a:t>
            </a:r>
            <a:endParaRPr lang="en-US" sz="2000" dirty="0" smtClean="0">
              <a:solidFill>
                <a:schemeClr val="bg1"/>
              </a:solidFill>
              <a:latin typeface="Times New Roman" pitchFamily="18" charset="0"/>
              <a:cs typeface="Times New Roman" pitchFamily="18" charset="0"/>
            </a:endParaRPr>
          </a:p>
          <a:p>
            <a:pPr marL="346075" lvl="1" indent="-231775" eaLnBrk="0" hangingPunct="0">
              <a:spcBef>
                <a:spcPct val="50000"/>
              </a:spcBef>
              <a:buClr>
                <a:srgbClr val="FFCC00"/>
              </a:buClr>
              <a:buSzPct val="80000"/>
              <a:buFont typeface="Wingdings" pitchFamily="2" charset="2"/>
              <a:buChar char="n"/>
              <a:defRPr/>
            </a:pPr>
            <a:r>
              <a:rPr lang="en-US" sz="2000" dirty="0" smtClean="0">
                <a:solidFill>
                  <a:schemeClr val="bg1"/>
                </a:solidFill>
                <a:latin typeface="Times New Roman" pitchFamily="18" charset="0"/>
                <a:cs typeface="Times New Roman" pitchFamily="18" charset="0"/>
              </a:rPr>
              <a:t>“Resurrection” gene delay drought-induced leaf loss and stress </a:t>
            </a:r>
          </a:p>
          <a:p>
            <a:pPr marL="346075" lvl="1" indent="-231775" eaLnBrk="0" hangingPunct="0">
              <a:spcBef>
                <a:spcPct val="50000"/>
              </a:spcBef>
              <a:buClr>
                <a:srgbClr val="FFCC00"/>
              </a:buClr>
              <a:buSzPct val="80000"/>
              <a:buFont typeface="Wingdings" pitchFamily="2" charset="2"/>
              <a:buChar char="n"/>
              <a:defRPr/>
            </a:pPr>
            <a:r>
              <a:rPr lang="en-US" sz="2000" dirty="0" smtClean="0">
                <a:solidFill>
                  <a:schemeClr val="bg1"/>
                </a:solidFill>
                <a:latin typeface="Times New Roman" pitchFamily="18" charset="0"/>
                <a:cs typeface="Times New Roman" pitchFamily="18" charset="0"/>
              </a:rPr>
              <a:t>Submergence sub -1 gene produces 6X grain - save 3 mil tons rice ( save 40 mil people)</a:t>
            </a:r>
          </a:p>
          <a:p>
            <a:pPr marL="346075" lvl="1" indent="-231775" eaLnBrk="0" hangingPunct="0">
              <a:spcBef>
                <a:spcPct val="50000"/>
              </a:spcBef>
              <a:buClr>
                <a:srgbClr val="FFCC00"/>
              </a:buClr>
              <a:buSzPct val="80000"/>
              <a:buFont typeface="Wingdings" pitchFamily="2" charset="2"/>
              <a:buChar char="n"/>
              <a:defRPr/>
            </a:pPr>
            <a:r>
              <a:rPr lang="en-US" sz="2000" dirty="0" err="1" smtClean="0">
                <a:solidFill>
                  <a:schemeClr val="bg1"/>
                </a:solidFill>
                <a:latin typeface="Times New Roman" pitchFamily="18" charset="0"/>
                <a:cs typeface="Times New Roman" pitchFamily="18" charset="0"/>
              </a:rPr>
              <a:t>Salination</a:t>
            </a:r>
            <a:r>
              <a:rPr lang="en-US" sz="2000" dirty="0" smtClean="0">
                <a:solidFill>
                  <a:schemeClr val="bg1"/>
                </a:solidFill>
                <a:latin typeface="Times New Roman" pitchFamily="18" charset="0"/>
                <a:cs typeface="Times New Roman" pitchFamily="18" charset="0"/>
              </a:rPr>
              <a:t>: Transport protein. Grow and fruit even in irrigation water that is &gt; 50X saltier than normal. &gt; 1/3 seawater. </a:t>
            </a:r>
            <a:r>
              <a:rPr lang="en-US" sz="2000" dirty="0" err="1" smtClean="0">
                <a:solidFill>
                  <a:schemeClr val="bg1"/>
                </a:solidFill>
                <a:latin typeface="Times New Roman" pitchFamily="18" charset="0"/>
                <a:cs typeface="Times New Roman" pitchFamily="18" charset="0"/>
              </a:rPr>
              <a:t>Blumwald</a:t>
            </a:r>
            <a:r>
              <a:rPr lang="en-US" sz="2000" dirty="0" smtClean="0">
                <a:solidFill>
                  <a:schemeClr val="bg1"/>
                </a:solidFill>
                <a:latin typeface="Times New Roman" pitchFamily="18" charset="0"/>
                <a:cs typeface="Times New Roman" pitchFamily="18" charset="0"/>
              </a:rPr>
              <a:t> and Zhang)</a:t>
            </a:r>
          </a:p>
          <a:p>
            <a:pPr marL="346075" lvl="1" indent="-231775" eaLnBrk="0" hangingPunct="0">
              <a:spcBef>
                <a:spcPct val="50000"/>
              </a:spcBef>
              <a:buClr>
                <a:srgbClr val="FFCC00"/>
              </a:buClr>
              <a:buSzPct val="80000"/>
              <a:buFont typeface="Wingdings" pitchFamily="2" charset="2"/>
              <a:buChar char="n"/>
              <a:defRPr/>
            </a:pPr>
            <a:r>
              <a:rPr lang="en-US" sz="2000" dirty="0">
                <a:solidFill>
                  <a:schemeClr val="bg1"/>
                </a:solidFill>
                <a:latin typeface="Times New Roman" pitchFamily="18" charset="0"/>
                <a:cs typeface="Times New Roman" pitchFamily="18" charset="0"/>
              </a:rPr>
              <a:t>Arcadia's Nitrogen Use Efficiency (NUE) plants equivalent yields require </a:t>
            </a:r>
            <a:r>
              <a:rPr lang="en-US" sz="2000" dirty="0" smtClean="0">
                <a:solidFill>
                  <a:schemeClr val="bg1"/>
                </a:solidFill>
                <a:latin typeface="Times New Roman" pitchFamily="18" charset="0"/>
                <a:cs typeface="Times New Roman" pitchFamily="18" charset="0"/>
              </a:rPr>
              <a:t>30%  </a:t>
            </a:r>
            <a:r>
              <a:rPr lang="en-US" sz="2000" dirty="0">
                <a:solidFill>
                  <a:schemeClr val="bg1"/>
                </a:solidFill>
                <a:latin typeface="Times New Roman" pitchFamily="18" charset="0"/>
                <a:cs typeface="Times New Roman" pitchFamily="18" charset="0"/>
              </a:rPr>
              <a:t>less </a:t>
            </a:r>
            <a:r>
              <a:rPr lang="en-US" sz="2000" dirty="0" smtClean="0">
                <a:solidFill>
                  <a:schemeClr val="bg1"/>
                </a:solidFill>
                <a:latin typeface="Times New Roman" pitchFamily="18" charset="0"/>
                <a:cs typeface="Times New Roman" pitchFamily="18" charset="0"/>
              </a:rPr>
              <a:t>Nitrogen       fertilizer </a:t>
            </a:r>
            <a:r>
              <a:rPr lang="en-US" sz="2000" dirty="0">
                <a:solidFill>
                  <a:schemeClr val="bg1"/>
                </a:solidFill>
                <a:latin typeface="Times New Roman" pitchFamily="18" charset="0"/>
                <a:cs typeface="Times New Roman" pitchFamily="18" charset="0"/>
              </a:rPr>
              <a:t>greater efficiency</a:t>
            </a:r>
          </a:p>
          <a:p>
            <a:pPr marL="346075" lvl="1" indent="-231775" eaLnBrk="0" hangingPunct="0">
              <a:spcBef>
                <a:spcPct val="50000"/>
              </a:spcBef>
              <a:buClr>
                <a:srgbClr val="FFCC00"/>
              </a:buClr>
              <a:buSzPct val="80000"/>
              <a:buFont typeface="Wingdings" pitchFamily="2" charset="2"/>
              <a:buChar char="n"/>
              <a:defRPr/>
            </a:pPr>
            <a:endParaRPr lang="en-US" sz="2000" dirty="0">
              <a:solidFill>
                <a:schemeClr val="bg1"/>
              </a:solidFill>
              <a:latin typeface="Times New Roman" pitchFamily="18" charset="0"/>
              <a:cs typeface="Times New Roman" pitchFamily="18" charset="0"/>
            </a:endParaRPr>
          </a:p>
        </p:txBody>
      </p:sp>
      <p:grpSp>
        <p:nvGrpSpPr>
          <p:cNvPr id="27" name="Group 26"/>
          <p:cNvGrpSpPr/>
          <p:nvPr/>
        </p:nvGrpSpPr>
        <p:grpSpPr>
          <a:xfrm>
            <a:off x="4648200" y="762000"/>
            <a:ext cx="4343400" cy="2017713"/>
            <a:chOff x="4648200" y="2438400"/>
            <a:chExt cx="4343400" cy="2017713"/>
          </a:xfrm>
        </p:grpSpPr>
        <p:pic>
          <p:nvPicPr>
            <p:cNvPr id="24" name="Picture 20" descr="water1 wt"/>
            <p:cNvPicPr>
              <a:picLocks noChangeArrowheads="1"/>
            </p:cNvPicPr>
            <p:nvPr/>
          </p:nvPicPr>
          <p:blipFill>
            <a:blip r:embed="rId4" cstate="print"/>
            <a:srcRect l="58818" r="633"/>
            <a:stretch>
              <a:fillRect/>
            </a:stretch>
          </p:blipFill>
          <p:spPr bwMode="auto">
            <a:xfrm>
              <a:off x="4648200" y="2438400"/>
              <a:ext cx="1828800" cy="1828800"/>
            </a:xfrm>
            <a:prstGeom prst="rect">
              <a:avLst/>
            </a:prstGeom>
            <a:noFill/>
            <a:ln w="9525">
              <a:noFill/>
              <a:miter lim="800000"/>
              <a:headEnd/>
              <a:tailEnd/>
            </a:ln>
          </p:spPr>
        </p:pic>
        <p:pic>
          <p:nvPicPr>
            <p:cNvPr id="25" name="Picture 21" descr="4-24"/>
            <p:cNvPicPr>
              <a:picLocks noChangeAspect="1" noChangeArrowheads="1"/>
            </p:cNvPicPr>
            <p:nvPr/>
          </p:nvPicPr>
          <p:blipFill>
            <a:blip r:embed="rId5" cstate="print"/>
            <a:srcRect l="30292" t="2156" r="11897"/>
            <a:stretch>
              <a:fillRect/>
            </a:stretch>
          </p:blipFill>
          <p:spPr bwMode="auto">
            <a:xfrm>
              <a:off x="6477000" y="2438401"/>
              <a:ext cx="2514600" cy="1752600"/>
            </a:xfrm>
            <a:prstGeom prst="rect">
              <a:avLst/>
            </a:prstGeom>
            <a:noFill/>
            <a:ln w="9525">
              <a:noFill/>
              <a:miter lim="800000"/>
              <a:headEnd/>
              <a:tailEnd/>
            </a:ln>
          </p:spPr>
        </p:pic>
        <p:sp>
          <p:nvSpPr>
            <p:cNvPr id="26" name="TextBox 10"/>
            <p:cNvSpPr txBox="1">
              <a:spLocks noChangeArrowheads="1"/>
            </p:cNvSpPr>
            <p:nvPr/>
          </p:nvSpPr>
          <p:spPr bwMode="auto">
            <a:xfrm>
              <a:off x="4837239" y="3809782"/>
              <a:ext cx="4044698" cy="646331"/>
            </a:xfrm>
            <a:prstGeom prst="rect">
              <a:avLst/>
            </a:prstGeom>
            <a:solidFill>
              <a:schemeClr val="bg2">
                <a:lumMod val="50000"/>
              </a:schemeClr>
            </a:solidFill>
            <a:ln w="9525">
              <a:noFill/>
              <a:miter lim="800000"/>
              <a:headEnd/>
              <a:tailEnd/>
            </a:ln>
          </p:spPr>
          <p:txBody>
            <a:bodyPr wrap="none">
              <a:spAutoFit/>
            </a:bodyPr>
            <a:lstStyle/>
            <a:p>
              <a:pPr algn="ctr"/>
              <a:r>
                <a:rPr lang="en-US" sz="1800" b="1" dirty="0" smtClean="0">
                  <a:solidFill>
                    <a:schemeClr val="bg1"/>
                  </a:solidFill>
                  <a:latin typeface="Arial" pitchFamily="34" charset="0"/>
                </a:rPr>
                <a:t>Wild type	     IPT gene</a:t>
              </a:r>
            </a:p>
            <a:p>
              <a:pPr algn="ctr"/>
              <a:r>
                <a:rPr lang="en-US" sz="1800" b="1" dirty="0" smtClean="0">
                  <a:solidFill>
                    <a:schemeClr val="bg1"/>
                  </a:solidFill>
                  <a:latin typeface="Arial" pitchFamily="34" charset="0"/>
                </a:rPr>
                <a:t>15 days drought, 7 days re-watered</a:t>
              </a:r>
            </a:p>
          </p:txBody>
        </p:sp>
      </p:grpSp>
      <p:pic>
        <p:nvPicPr>
          <p:cNvPr id="28" name="Picture 2"/>
          <p:cNvPicPr>
            <a:picLocks noChangeAspect="1" noChangeArrowheads="1"/>
          </p:cNvPicPr>
          <p:nvPr/>
        </p:nvPicPr>
        <p:blipFill>
          <a:blip r:embed="rId6" cstate="print"/>
          <a:srcRect/>
          <a:stretch>
            <a:fillRect/>
          </a:stretch>
        </p:blipFill>
        <p:spPr bwMode="auto">
          <a:xfrm>
            <a:off x="4837239" y="2757909"/>
            <a:ext cx="4123131" cy="2423691"/>
          </a:xfrm>
          <a:prstGeom prst="rect">
            <a:avLst/>
          </a:prstGeom>
          <a:noFill/>
          <a:ln w="9525">
            <a:noFill/>
            <a:miter lim="800000"/>
            <a:headEnd/>
            <a:tailEnd/>
          </a:ln>
        </p:spPr>
      </p:pic>
      <p:pic>
        <p:nvPicPr>
          <p:cNvPr id="18" name="Picture 4"/>
          <p:cNvPicPr>
            <a:picLocks noChangeAspect="1" noChangeArrowheads="1"/>
          </p:cNvPicPr>
          <p:nvPr/>
        </p:nvPicPr>
        <p:blipFill>
          <a:blip r:embed="rId7" cstate="print"/>
          <a:srcRect/>
          <a:stretch>
            <a:fillRect/>
          </a:stretch>
        </p:blipFill>
        <p:spPr bwMode="auto">
          <a:xfrm>
            <a:off x="3820921" y="5890079"/>
            <a:ext cx="2032635" cy="967921"/>
          </a:xfrm>
          <a:prstGeom prst="rect">
            <a:avLst/>
          </a:prstGeom>
          <a:noFill/>
          <a:ln w="9525">
            <a:noFill/>
            <a:miter lim="800000"/>
            <a:headEnd/>
            <a:tailEnd/>
          </a:ln>
        </p:spPr>
      </p:pic>
    </p:spTree>
    <p:extLst>
      <p:ext uri="{BB962C8B-B14F-4D97-AF65-F5344CB8AC3E}">
        <p14:creationId xmlns:p14="http://schemas.microsoft.com/office/powerpoint/2010/main" val="1704338367"/>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34636" y="9236"/>
            <a:ext cx="5943600" cy="4800600"/>
          </a:xfrm>
          <a:prstGeom prst="rect">
            <a:avLst/>
          </a:prstGeom>
          <a:noFill/>
          <a:ln w="9525">
            <a:noFill/>
            <a:miter lim="800000"/>
            <a:headEnd/>
            <a:tailEnd/>
          </a:ln>
        </p:spPr>
      </p:pic>
      <p:sp>
        <p:nvSpPr>
          <p:cNvPr id="4099" name="TextBox 2"/>
          <p:cNvSpPr txBox="1">
            <a:spLocks noChangeArrowheads="1"/>
          </p:cNvSpPr>
          <p:nvPr/>
        </p:nvSpPr>
        <p:spPr bwMode="auto">
          <a:xfrm>
            <a:off x="838201" y="4967407"/>
            <a:ext cx="8077200" cy="1661993"/>
          </a:xfrm>
          <a:prstGeom prst="rect">
            <a:avLst/>
          </a:prstGeom>
          <a:noFill/>
          <a:ln w="9525">
            <a:noFill/>
            <a:miter lim="800000"/>
            <a:headEnd/>
            <a:tailEnd/>
          </a:ln>
        </p:spPr>
        <p:txBody>
          <a:bodyPr wrap="square">
            <a:spAutoFit/>
          </a:bodyPr>
          <a:lstStyle/>
          <a:p>
            <a:pPr marL="342900" indent="-342900" eaLnBrk="0" hangingPunct="0">
              <a:lnSpc>
                <a:spcPct val="85000"/>
              </a:lnSpc>
              <a:buFont typeface="Arial" panose="020B0604020202020204" pitchFamily="34" charset="0"/>
              <a:buChar char="•"/>
            </a:pPr>
            <a:r>
              <a:rPr lang="en-US" b="1" dirty="0" smtClean="0">
                <a:solidFill>
                  <a:schemeClr val="bg1"/>
                </a:solidFill>
                <a:latin typeface="Times New Roman" pitchFamily="18" charset="0"/>
                <a:cs typeface="Times New Roman" pitchFamily="18" charset="0"/>
              </a:rPr>
              <a:t>9 Billion mouths to feed by 2050 </a:t>
            </a:r>
          </a:p>
          <a:p>
            <a:pPr marL="342900" indent="-342900" eaLnBrk="0" hangingPunct="0">
              <a:lnSpc>
                <a:spcPct val="85000"/>
              </a:lnSpc>
              <a:buFont typeface="Arial" panose="020B0604020202020204" pitchFamily="34" charset="0"/>
              <a:buChar char="•"/>
            </a:pPr>
            <a:r>
              <a:rPr lang="en-US" b="1" dirty="0" smtClean="0">
                <a:solidFill>
                  <a:schemeClr val="bg1"/>
                </a:solidFill>
                <a:latin typeface="Times New Roman" pitchFamily="18" charset="0"/>
                <a:cs typeface="Times New Roman" pitchFamily="18" charset="0"/>
              </a:rPr>
              <a:t>Will need 70% more food</a:t>
            </a:r>
          </a:p>
          <a:p>
            <a:pPr marL="342900" indent="-342900" eaLnBrk="0" hangingPunct="0">
              <a:lnSpc>
                <a:spcPct val="85000"/>
              </a:lnSpc>
              <a:buFont typeface="Arial" panose="020B0604020202020204" pitchFamily="34" charset="0"/>
              <a:buChar char="•"/>
            </a:pPr>
            <a:r>
              <a:rPr lang="en-US" b="1" dirty="0" smtClean="0">
                <a:solidFill>
                  <a:schemeClr val="bg1"/>
                </a:solidFill>
                <a:latin typeface="Times New Roman" pitchFamily="18" charset="0"/>
                <a:cs typeface="Times New Roman" pitchFamily="18" charset="0"/>
              </a:rPr>
              <a:t>Less water, less fuel, less fertilizer, less pesticides</a:t>
            </a:r>
          </a:p>
          <a:p>
            <a:pPr marL="342900" indent="-342900" eaLnBrk="0" hangingPunct="0">
              <a:lnSpc>
                <a:spcPct val="85000"/>
              </a:lnSpc>
              <a:buFont typeface="Arial" panose="020B0604020202020204" pitchFamily="34" charset="0"/>
              <a:buChar char="•"/>
            </a:pPr>
            <a:r>
              <a:rPr lang="en-US" b="1" dirty="0" smtClean="0">
                <a:solidFill>
                  <a:schemeClr val="bg1"/>
                </a:solidFill>
                <a:latin typeface="Times New Roman" pitchFamily="18" charset="0"/>
                <a:cs typeface="Times New Roman" pitchFamily="18" charset="0"/>
              </a:rPr>
              <a:t>High </a:t>
            </a:r>
            <a:r>
              <a:rPr lang="en-US" b="1" dirty="0">
                <a:solidFill>
                  <a:schemeClr val="bg1"/>
                </a:solidFill>
                <a:latin typeface="Times New Roman" pitchFamily="18" charset="0"/>
                <a:cs typeface="Times New Roman" pitchFamily="18" charset="0"/>
              </a:rPr>
              <a:t>yielding,  affordable, high quality  food, feed, fuel, </a:t>
            </a:r>
            <a:r>
              <a:rPr lang="en-US" b="1" dirty="0" err="1">
                <a:solidFill>
                  <a:schemeClr val="bg1"/>
                </a:solidFill>
                <a:latin typeface="Times New Roman" pitchFamily="18" charset="0"/>
                <a:cs typeface="Times New Roman" pitchFamily="18" charset="0"/>
              </a:rPr>
              <a:t>fibre</a:t>
            </a:r>
            <a:r>
              <a:rPr lang="en-US" b="1" dirty="0">
                <a:solidFill>
                  <a:schemeClr val="bg1"/>
                </a:solidFill>
                <a:latin typeface="Times New Roman" pitchFamily="18" charset="0"/>
                <a:cs typeface="Times New Roman" pitchFamily="18" charset="0"/>
              </a:rPr>
              <a:t> </a:t>
            </a:r>
            <a:r>
              <a:rPr lang="en-US" b="1" dirty="0" smtClean="0">
                <a:solidFill>
                  <a:schemeClr val="bg1"/>
                </a:solidFill>
                <a:latin typeface="Times New Roman" pitchFamily="18" charset="0"/>
                <a:cs typeface="Times New Roman" pitchFamily="18" charset="0"/>
              </a:rPr>
              <a:t>sustainably produced with </a:t>
            </a:r>
            <a:r>
              <a:rPr lang="en-US" b="1" dirty="0">
                <a:solidFill>
                  <a:schemeClr val="bg1"/>
                </a:solidFill>
                <a:latin typeface="Times New Roman" pitchFamily="18" charset="0"/>
                <a:cs typeface="Times New Roman" pitchFamily="18" charset="0"/>
              </a:rPr>
              <a:t>minimum </a:t>
            </a:r>
            <a:r>
              <a:rPr lang="en-US" b="1" dirty="0" smtClean="0">
                <a:solidFill>
                  <a:schemeClr val="bg1"/>
                </a:solidFill>
                <a:latin typeface="Times New Roman" pitchFamily="18" charset="0"/>
                <a:cs typeface="Times New Roman" pitchFamily="18" charset="0"/>
              </a:rPr>
              <a:t>inputs</a:t>
            </a:r>
          </a:p>
        </p:txBody>
      </p:sp>
      <p:pic>
        <p:nvPicPr>
          <p:cNvPr id="4" name="Picture 3" descr="Trends in population, developed and developing countries, 1750-2050 (estimates and projections) (map/graphic/illustration)">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3875" y="0"/>
            <a:ext cx="354012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8215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Grp="1" noChangeArrowheads="1"/>
          </p:cNvSpPr>
          <p:nvPr>
            <p:ph type="body" sz="half" idx="4294967295"/>
          </p:nvPr>
        </p:nvSpPr>
        <p:spPr>
          <a:xfrm>
            <a:off x="3200400" y="152400"/>
            <a:ext cx="5791199" cy="6781800"/>
          </a:xfrm>
        </p:spPr>
        <p:txBody>
          <a:bodyPr>
            <a:noAutofit/>
          </a:bodyPr>
          <a:lstStyle/>
          <a:p>
            <a:pPr lvl="1" eaLnBrk="1" hangingPunct="1">
              <a:defRPr/>
            </a:pPr>
            <a:endParaRPr lang="en-US" sz="2000" dirty="0">
              <a:solidFill>
                <a:schemeClr val="tx1"/>
              </a:solidFill>
              <a:latin typeface="+mj-lt"/>
              <a:cs typeface="Times New Roman" pitchFamily="18" charset="0"/>
            </a:endParaRPr>
          </a:p>
          <a:p>
            <a:pPr marL="457200" lvl="1" indent="0" eaLnBrk="1" hangingPunct="1">
              <a:buNone/>
              <a:defRPr/>
            </a:pPr>
            <a:r>
              <a:rPr lang="en-US" sz="2000" dirty="0" smtClean="0">
                <a:latin typeface="+mj-lt"/>
                <a:cs typeface="Times New Roman" pitchFamily="18" charset="0"/>
              </a:rPr>
              <a:t>Healthy Potatoes</a:t>
            </a:r>
          </a:p>
          <a:p>
            <a:pPr lvl="1" eaLnBrk="1" hangingPunct="1">
              <a:defRPr/>
            </a:pPr>
            <a:r>
              <a:rPr lang="en-US" sz="2000" dirty="0" smtClean="0">
                <a:latin typeface="+mj-lt"/>
                <a:cs typeface="Times New Roman" pitchFamily="18" charset="0"/>
              </a:rPr>
              <a:t>Reduced asparagine reduces the potential for the formation of acrylamide by 80%, created when potatoes, wheat, coffee, </a:t>
            </a:r>
            <a:r>
              <a:rPr lang="en-US" sz="2000" dirty="0" err="1" smtClean="0">
                <a:latin typeface="+mj-lt"/>
                <a:cs typeface="Times New Roman" pitchFamily="18" charset="0"/>
              </a:rPr>
              <a:t>etc</a:t>
            </a:r>
            <a:r>
              <a:rPr lang="en-US" sz="2000" dirty="0" smtClean="0">
                <a:latin typeface="+mj-lt"/>
                <a:cs typeface="Times New Roman" pitchFamily="18" charset="0"/>
              </a:rPr>
              <a:t> cooked at high temperatures.</a:t>
            </a:r>
          </a:p>
          <a:p>
            <a:pPr lvl="1" eaLnBrk="1" hangingPunct="1">
              <a:defRPr/>
            </a:pPr>
            <a:r>
              <a:rPr lang="en-US" sz="2000" dirty="0" smtClean="0">
                <a:latin typeface="+mj-lt"/>
                <a:cs typeface="Times New Roman" pitchFamily="18" charset="0"/>
              </a:rPr>
              <a:t>Reduced </a:t>
            </a:r>
            <a:r>
              <a:rPr lang="en-US" sz="2000" dirty="0">
                <a:latin typeface="+mj-lt"/>
                <a:cs typeface="Times New Roman" pitchFamily="18" charset="0"/>
              </a:rPr>
              <a:t>black spot from bruising </a:t>
            </a:r>
            <a:r>
              <a:rPr lang="en-US" sz="2000" dirty="0" smtClean="0">
                <a:latin typeface="+mj-lt"/>
                <a:cs typeface="Times New Roman" pitchFamily="18" charset="0"/>
              </a:rPr>
              <a:t>and Browning </a:t>
            </a:r>
            <a:r>
              <a:rPr lang="en-US" sz="2000" dirty="0" err="1"/>
              <a:t>RNAi</a:t>
            </a:r>
            <a:r>
              <a:rPr lang="en-US" sz="2000" dirty="0"/>
              <a:t> suppression of Polyphenol oxidase (PPO) </a:t>
            </a:r>
            <a:endParaRPr lang="en-US" sz="2000" dirty="0" smtClean="0">
              <a:latin typeface="+mj-lt"/>
              <a:cs typeface="Times New Roman" pitchFamily="18" charset="0"/>
            </a:endParaRPr>
          </a:p>
          <a:p>
            <a:pPr lvl="1" eaLnBrk="1" hangingPunct="1">
              <a:defRPr/>
            </a:pPr>
            <a:r>
              <a:rPr lang="en-US" sz="2000" dirty="0" smtClean="0">
                <a:latin typeface="+mj-lt"/>
                <a:cs typeface="Times New Roman" pitchFamily="18" charset="0"/>
              </a:rPr>
              <a:t>Reduced </a:t>
            </a:r>
            <a:r>
              <a:rPr lang="en-US" sz="2000" dirty="0">
                <a:latin typeface="+mj-lt"/>
                <a:cs typeface="Times New Roman" pitchFamily="18" charset="0"/>
              </a:rPr>
              <a:t>sugars </a:t>
            </a:r>
            <a:r>
              <a:rPr lang="en-US" sz="2000" dirty="0" smtClean="0">
                <a:latin typeface="+mj-lt"/>
                <a:cs typeface="Times New Roman" pitchFamily="18" charset="0"/>
              </a:rPr>
              <a:t>which  provide potatoes </a:t>
            </a:r>
            <a:r>
              <a:rPr lang="en-US" sz="2000" dirty="0">
                <a:latin typeface="+mj-lt"/>
                <a:cs typeface="Times New Roman" pitchFamily="18" charset="0"/>
              </a:rPr>
              <a:t>with a consistent golden color, providing ideal taste </a:t>
            </a:r>
            <a:r>
              <a:rPr lang="en-US" sz="2000" dirty="0" smtClean="0">
                <a:latin typeface="+mj-lt"/>
                <a:cs typeface="Times New Roman" pitchFamily="18" charset="0"/>
              </a:rPr>
              <a:t>texture qualities</a:t>
            </a:r>
          </a:p>
          <a:p>
            <a:pPr lvl="1" eaLnBrk="1" hangingPunct="1">
              <a:defRPr/>
            </a:pPr>
            <a:endParaRPr lang="en-US" sz="800" dirty="0" smtClean="0">
              <a:latin typeface="+mj-lt"/>
              <a:cs typeface="Times New Roman" pitchFamily="18" charset="0"/>
            </a:endParaRPr>
          </a:p>
          <a:p>
            <a:pPr marL="457200" lvl="1" indent="0" eaLnBrk="1" hangingPunct="1">
              <a:buNone/>
              <a:defRPr/>
            </a:pPr>
            <a:r>
              <a:rPr lang="en-US" sz="2000" dirty="0" smtClean="0">
                <a:latin typeface="+mj-lt"/>
                <a:cs typeface="Times New Roman" pitchFamily="18" charset="0"/>
              </a:rPr>
              <a:t>Healthy Oils </a:t>
            </a:r>
            <a:endParaRPr lang="en-US" sz="2000" dirty="0">
              <a:latin typeface="+mj-lt"/>
              <a:cs typeface="Times New Roman" pitchFamily="18" charset="0"/>
            </a:endParaRPr>
          </a:p>
          <a:p>
            <a:pPr lvl="1" eaLnBrk="1" hangingPunct="1">
              <a:defRPr/>
            </a:pPr>
            <a:r>
              <a:rPr lang="en-US" sz="2000" dirty="0" smtClean="0"/>
              <a:t>High Omega 3 fatty acids – right now fatty fish only source – With biotech soybeans </a:t>
            </a:r>
            <a:r>
              <a:rPr lang="en-US" sz="2000" dirty="0" err="1" smtClean="0"/>
              <a:t>etc</a:t>
            </a:r>
            <a:r>
              <a:rPr lang="en-US" sz="2000" dirty="0" smtClean="0"/>
              <a:t> can provide a land-based source making it more affordable and accessible!</a:t>
            </a:r>
          </a:p>
          <a:p>
            <a:pPr lvl="1" eaLnBrk="1" hangingPunct="1">
              <a:defRPr/>
            </a:pPr>
            <a:r>
              <a:rPr lang="en-US" sz="2000" dirty="0" smtClean="0"/>
              <a:t>Also high oleic and high stearate/low saturated soybean oil</a:t>
            </a:r>
            <a:endParaRPr lang="en-US" sz="2000" dirty="0"/>
          </a:p>
          <a:p>
            <a:pPr lvl="1" eaLnBrk="1" hangingPunct="1">
              <a:defRPr/>
            </a:pPr>
            <a:endParaRPr lang="en-US" sz="2000" dirty="0">
              <a:latin typeface="+mj-lt"/>
              <a:cs typeface="Arial" pitchFamily="34" charset="0"/>
            </a:endParaRPr>
          </a:p>
          <a:p>
            <a:pPr lvl="1" eaLnBrk="1" hangingPunct="1">
              <a:defRPr/>
            </a:pPr>
            <a:endParaRPr lang="en-US" sz="2400" dirty="0">
              <a:solidFill>
                <a:schemeClr val="tx1"/>
              </a:solidFill>
              <a:latin typeface="Times New Roman" pitchFamily="18" charset="0"/>
              <a:cs typeface="Times New Roman" pitchFamily="18" charset="0"/>
            </a:endParaRPr>
          </a:p>
          <a:p>
            <a:pPr>
              <a:buFont typeface="Arial" pitchFamily="34" charset="0"/>
              <a:buChar char="•"/>
            </a:pPr>
            <a:endParaRPr lang="en-US" sz="2000" dirty="0"/>
          </a:p>
          <a:p>
            <a:pPr lvl="1" eaLnBrk="1" hangingPunct="1">
              <a:defRPr/>
            </a:pPr>
            <a:endParaRPr lang="en-US" sz="2400" dirty="0" smtClean="0">
              <a:solidFill>
                <a:schemeClr val="tx1"/>
              </a:solidFill>
              <a:latin typeface="Times New Roman" pitchFamily="18" charset="0"/>
              <a:cs typeface="Times New Roman" pitchFamily="18" charset="0"/>
            </a:endParaRPr>
          </a:p>
        </p:txBody>
      </p:sp>
      <p:pic>
        <p:nvPicPr>
          <p:cNvPr id="6" name="Picture 5" descr="Slide 13 Image-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1000" y="152400"/>
            <a:ext cx="3871089" cy="3645530"/>
          </a:xfrm>
          <a:prstGeom prst="rect">
            <a:avLst/>
          </a:prstGeom>
        </p:spPr>
      </p:pic>
      <p:pic>
        <p:nvPicPr>
          <p:cNvPr id="5" name="Picture 24"/>
          <p:cNvPicPr>
            <a:picLocks noChangeAspect="1" noChangeArrowheads="1"/>
          </p:cNvPicPr>
          <p:nvPr/>
        </p:nvPicPr>
        <p:blipFill>
          <a:blip r:embed="rId4" cstate="print"/>
          <a:srcRect l="7666" b="9294"/>
          <a:stretch>
            <a:fillRect/>
          </a:stretch>
        </p:blipFill>
        <p:spPr bwMode="auto">
          <a:xfrm>
            <a:off x="346914" y="5036993"/>
            <a:ext cx="1762125" cy="1800225"/>
          </a:xfrm>
          <a:prstGeom prst="rect">
            <a:avLst/>
          </a:prstGeom>
          <a:noFill/>
          <a:ln w="9525">
            <a:noFill/>
            <a:miter lim="800000"/>
            <a:headEnd/>
            <a:tailEnd/>
          </a:ln>
        </p:spPr>
      </p:pic>
      <p:pic>
        <p:nvPicPr>
          <p:cNvPr id="7" name="Picture 23"/>
          <p:cNvPicPr>
            <a:picLocks noChangeAspect="1" noChangeArrowheads="1"/>
          </p:cNvPicPr>
          <p:nvPr/>
        </p:nvPicPr>
        <p:blipFill>
          <a:blip r:embed="rId5" cstate="print"/>
          <a:srcRect/>
          <a:stretch>
            <a:fillRect/>
          </a:stretch>
        </p:blipFill>
        <p:spPr bwMode="auto">
          <a:xfrm>
            <a:off x="346914" y="2804968"/>
            <a:ext cx="1792287" cy="2160588"/>
          </a:xfrm>
          <a:prstGeom prst="rect">
            <a:avLst/>
          </a:prstGeom>
          <a:noFill/>
          <a:ln w="9525">
            <a:noFill/>
            <a:miter lim="800000"/>
            <a:headEnd/>
            <a:tailEnd/>
          </a:ln>
        </p:spPr>
      </p:pic>
    </p:spTree>
    <p:extLst>
      <p:ext uri="{BB962C8B-B14F-4D97-AF65-F5344CB8AC3E}">
        <p14:creationId xmlns:p14="http://schemas.microsoft.com/office/powerpoint/2010/main" val="843630714"/>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533400"/>
          </a:xfrm>
        </p:spPr>
        <p:txBody>
          <a:bodyPr/>
          <a:lstStyle/>
          <a:p>
            <a:r>
              <a:rPr lang="en-US" dirty="0" smtClean="0"/>
              <a:t>Golden Rice</a:t>
            </a:r>
            <a:endParaRPr lang="en-US" dirty="0"/>
          </a:p>
        </p:txBody>
      </p:sp>
      <p:sp>
        <p:nvSpPr>
          <p:cNvPr id="3" name="Content Placeholder 2"/>
          <p:cNvSpPr>
            <a:spLocks noGrp="1"/>
          </p:cNvSpPr>
          <p:nvPr>
            <p:ph idx="1"/>
          </p:nvPr>
        </p:nvSpPr>
        <p:spPr>
          <a:xfrm>
            <a:off x="3886200" y="1219200"/>
            <a:ext cx="5105400" cy="4114800"/>
          </a:xfrm>
        </p:spPr>
        <p:txBody>
          <a:bodyPr/>
          <a:lstStyle/>
          <a:p>
            <a:pPr>
              <a:spcBef>
                <a:spcPts val="0"/>
              </a:spcBef>
              <a:spcAft>
                <a:spcPts val="0"/>
              </a:spcAft>
              <a:buFont typeface="Arial" panose="020B0604020202020204" pitchFamily="34" charset="0"/>
              <a:buChar char="•"/>
            </a:pPr>
            <a:r>
              <a:rPr lang="en-US" sz="2400" dirty="0">
                <a:latin typeface="Times" panose="02020603050405020304" pitchFamily="18" charset="0"/>
                <a:ea typeface="MS Mincho" panose="02020609040205080304" pitchFamily="49" charset="-128"/>
                <a:cs typeface="Times New Roman" panose="02020603050405020304" pitchFamily="18" charset="0"/>
              </a:rPr>
              <a:t>Vitamin A </a:t>
            </a:r>
            <a:r>
              <a:rPr lang="en-US" sz="2400" dirty="0" smtClean="0">
                <a:latin typeface="Times" panose="02020603050405020304" pitchFamily="18" charset="0"/>
                <a:ea typeface="MS Mincho" panose="02020609040205080304" pitchFamily="49" charset="-128"/>
                <a:cs typeface="Times New Roman" panose="02020603050405020304" pitchFamily="18" charset="0"/>
              </a:rPr>
              <a:t>is multi-functional</a:t>
            </a:r>
          </a:p>
          <a:p>
            <a:pPr lvl="1">
              <a:spcBef>
                <a:spcPts val="0"/>
              </a:spcBef>
              <a:spcAft>
                <a:spcPts val="0"/>
              </a:spcAft>
              <a:buFont typeface="Arial" panose="020B0604020202020204" pitchFamily="34" charset="0"/>
              <a:buChar char="•"/>
            </a:pPr>
            <a:r>
              <a:rPr lang="en-US" sz="2000" dirty="0">
                <a:latin typeface="Times" panose="02020603050405020304" pitchFamily="18" charset="0"/>
                <a:ea typeface="MS Mincho" panose="02020609040205080304" pitchFamily="49" charset="-128"/>
                <a:cs typeface="Times New Roman" panose="02020603050405020304" pitchFamily="18" charset="0"/>
              </a:rPr>
              <a:t>critical component of vision. </a:t>
            </a:r>
          </a:p>
          <a:p>
            <a:pPr lvl="1">
              <a:spcBef>
                <a:spcPts val="0"/>
              </a:spcBef>
              <a:spcAft>
                <a:spcPts val="0"/>
              </a:spcAft>
              <a:buFont typeface="Arial" panose="020B0604020202020204" pitchFamily="34" charset="0"/>
              <a:buChar char="•"/>
            </a:pPr>
            <a:r>
              <a:rPr lang="en-US" sz="2000" dirty="0" smtClean="0">
                <a:latin typeface="Times" panose="02020603050405020304" pitchFamily="18" charset="0"/>
                <a:ea typeface="MS Mincho" panose="02020609040205080304" pitchFamily="49" charset="-128"/>
                <a:cs typeface="Times New Roman" panose="02020603050405020304" pitchFamily="18" charset="0"/>
              </a:rPr>
              <a:t>plays a significant role in the immune system </a:t>
            </a:r>
          </a:p>
          <a:p>
            <a:pPr lvl="1">
              <a:spcBef>
                <a:spcPts val="0"/>
              </a:spcBef>
              <a:spcAft>
                <a:spcPts val="0"/>
              </a:spcAft>
              <a:buFont typeface="Arial" panose="020B0604020202020204" pitchFamily="34" charset="0"/>
              <a:buChar char="•"/>
            </a:pPr>
            <a:r>
              <a:rPr lang="en-US" sz="2000" dirty="0" smtClean="0">
                <a:latin typeface="Times" panose="02020603050405020304" pitchFamily="18" charset="0"/>
                <a:ea typeface="MS Mincho" panose="02020609040205080304" pitchFamily="49" charset="-128"/>
                <a:cs typeface="Times New Roman" panose="02020603050405020304" pitchFamily="18" charset="0"/>
              </a:rPr>
              <a:t>crucial </a:t>
            </a:r>
            <a:r>
              <a:rPr lang="en-US" sz="2000" dirty="0">
                <a:latin typeface="Times" panose="02020603050405020304" pitchFamily="18" charset="0"/>
                <a:ea typeface="MS Mincho" panose="02020609040205080304" pitchFamily="49" charset="-128"/>
                <a:cs typeface="Times New Roman" panose="02020603050405020304" pitchFamily="18" charset="0"/>
              </a:rPr>
              <a:t>for growth and </a:t>
            </a:r>
            <a:r>
              <a:rPr lang="en-US" sz="2000" dirty="0" smtClean="0">
                <a:latin typeface="Times" panose="02020603050405020304" pitchFamily="18" charset="0"/>
                <a:ea typeface="MS Mincho" panose="02020609040205080304" pitchFamily="49" charset="-128"/>
                <a:cs typeface="Times New Roman" panose="02020603050405020304" pitchFamily="18" charset="0"/>
              </a:rPr>
              <a:t>development</a:t>
            </a:r>
          </a:p>
          <a:p>
            <a:pPr>
              <a:spcBef>
                <a:spcPts val="0"/>
              </a:spcBef>
              <a:spcAft>
                <a:spcPts val="0"/>
              </a:spcAft>
              <a:buFont typeface="Arial" panose="020B0604020202020204" pitchFamily="34" charset="0"/>
              <a:buChar char="•"/>
            </a:pPr>
            <a:r>
              <a:rPr lang="en-US" sz="2400" dirty="0" smtClean="0">
                <a:latin typeface="Times" panose="02020603050405020304" pitchFamily="18" charset="0"/>
                <a:ea typeface="MS Mincho" panose="02020609040205080304" pitchFamily="49" charset="-128"/>
                <a:cs typeface="Times New Roman" panose="02020603050405020304" pitchFamily="18" charset="0"/>
              </a:rPr>
              <a:t>It </a:t>
            </a:r>
            <a:r>
              <a:rPr lang="en-US" sz="2400" dirty="0">
                <a:latin typeface="Times" panose="02020603050405020304" pitchFamily="18" charset="0"/>
                <a:ea typeface="MS Mincho" panose="02020609040205080304" pitchFamily="49" charset="-128"/>
                <a:cs typeface="Times New Roman" panose="02020603050405020304" pitchFamily="18" charset="0"/>
              </a:rPr>
              <a:t>is a disease primarily of poverty, killing 1.9-2.8 million people annually, mostly children under 5 and women.  </a:t>
            </a:r>
            <a:endParaRPr lang="en-US" sz="2400" dirty="0" smtClean="0">
              <a:latin typeface="Times" panose="02020603050405020304" pitchFamily="18" charset="0"/>
              <a:ea typeface="MS Mincho" panose="02020609040205080304" pitchFamily="49" charset="-128"/>
              <a:cs typeface="Times New Roman" panose="02020603050405020304" pitchFamily="18" charset="0"/>
            </a:endParaRPr>
          </a:p>
          <a:p>
            <a:pPr>
              <a:spcBef>
                <a:spcPts val="0"/>
              </a:spcBef>
              <a:spcAft>
                <a:spcPts val="0"/>
              </a:spcAft>
              <a:buFont typeface="Arial" panose="020B0604020202020204" pitchFamily="34" charset="0"/>
              <a:buChar char="•"/>
            </a:pPr>
            <a:r>
              <a:rPr lang="en-US" sz="2400" dirty="0" smtClean="0">
                <a:latin typeface="Times" panose="02020603050405020304" pitchFamily="18" charset="0"/>
                <a:ea typeface="MS Mincho" panose="02020609040205080304" pitchFamily="49" charset="-128"/>
                <a:cs typeface="Times New Roman" panose="02020603050405020304" pitchFamily="18" charset="0"/>
              </a:rPr>
              <a:t>Golden Rice with genes for </a:t>
            </a:r>
            <a:r>
              <a:rPr lang="en-US" sz="2400" dirty="0" smtClean="0">
                <a:latin typeface="Symbol" panose="05050102010706020507" pitchFamily="18" charset="2"/>
                <a:ea typeface="MS Mincho" panose="02020609040205080304" pitchFamily="49" charset="-128"/>
                <a:cs typeface="Times New Roman" panose="02020603050405020304" pitchFamily="18" charset="0"/>
              </a:rPr>
              <a:t>b</a:t>
            </a:r>
            <a:r>
              <a:rPr lang="en-US" sz="2400" dirty="0" smtClean="0">
                <a:latin typeface="Times" panose="02020603050405020304" pitchFamily="18" charset="0"/>
                <a:ea typeface="MS Mincho" panose="02020609040205080304" pitchFamily="49" charset="-128"/>
                <a:cs typeface="Times New Roman" panose="02020603050405020304" pitchFamily="18" charset="0"/>
              </a:rPr>
              <a:t>-carotene -200g provides daily requirements to offset deficiency</a:t>
            </a:r>
          </a:p>
          <a:p>
            <a:pPr>
              <a:spcBef>
                <a:spcPts val="0"/>
              </a:spcBef>
              <a:spcAft>
                <a:spcPts val="0"/>
              </a:spcAft>
              <a:buFont typeface="Arial" panose="020B0604020202020204" pitchFamily="34" charset="0"/>
              <a:buChar char="•"/>
            </a:pPr>
            <a:r>
              <a:rPr lang="en-US" sz="2400" dirty="0" smtClean="0">
                <a:latin typeface="Times" panose="02020603050405020304" pitchFamily="18" charset="0"/>
                <a:ea typeface="MS Mincho" panose="02020609040205080304" pitchFamily="49" charset="-128"/>
                <a:cs typeface="Times New Roman" panose="02020603050405020304" pitchFamily="18" charset="0"/>
              </a:rPr>
              <a:t>Cheaper, easier to distribute and more sustainable than other sources</a:t>
            </a:r>
            <a:endParaRPr lang="en-US" sz="2400" dirty="0">
              <a:latin typeface="Times" panose="02020603050405020304" pitchFamily="18" charset="0"/>
              <a:ea typeface="MS Mincho" panose="02020609040205080304" pitchFamily="49" charset="-128"/>
              <a:cs typeface="Times New Roman" panose="02020603050405020304" pitchFamily="18" charset="0"/>
            </a:endParaRPr>
          </a:p>
          <a:p>
            <a:endParaRPr lang="en-US" sz="24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3737" t="8974" r="13737" b="51466"/>
          <a:stretch/>
        </p:blipFill>
        <p:spPr>
          <a:xfrm>
            <a:off x="0" y="3074377"/>
            <a:ext cx="3856892" cy="20574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028700"/>
            <a:ext cx="2371725" cy="1866900"/>
          </a:xfrm>
          <a:prstGeom prst="rect">
            <a:avLst/>
          </a:prstGeom>
        </p:spPr>
      </p:pic>
    </p:spTree>
    <p:extLst>
      <p:ext uri="{BB962C8B-B14F-4D97-AF65-F5344CB8AC3E}">
        <p14:creationId xmlns:p14="http://schemas.microsoft.com/office/powerpoint/2010/main" val="3123444558"/>
      </p:ext>
    </p:extLst>
  </p:cSld>
  <p:clrMapOvr>
    <a:masterClrMapping/>
  </p:clrMapOvr>
  <p:transition>
    <p:sndAc>
      <p:endSnd/>
    </p:sndAc>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hoto: Tomatos in a baske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301" y="3976100"/>
            <a:ext cx="1333500" cy="1324414"/>
          </a:xfrm>
          <a:prstGeom prst="rect">
            <a:avLst/>
          </a:prstGeom>
          <a:noFill/>
          <a:extLst>
            <a:ext uri="{909E8E84-426E-40DD-AFC4-6F175D3DCCD1}">
              <a14:hiddenFill xmlns:a14="http://schemas.microsoft.com/office/drawing/2010/main">
                <a:solidFill>
                  <a:srgbClr val="FFFFFF"/>
                </a:solidFill>
              </a14:hiddenFill>
            </a:ext>
          </a:extLst>
        </p:spPr>
      </p:pic>
      <p:sp>
        <p:nvSpPr>
          <p:cNvPr id="10253" name="Text Box 19"/>
          <p:cNvSpPr txBox="1">
            <a:spLocks noChangeArrowheads="1"/>
          </p:cNvSpPr>
          <p:nvPr/>
        </p:nvSpPr>
        <p:spPr bwMode="auto">
          <a:xfrm>
            <a:off x="2210386" y="381000"/>
            <a:ext cx="6970128" cy="6647974"/>
          </a:xfrm>
          <a:prstGeom prst="rect">
            <a:avLst/>
          </a:prstGeom>
          <a:solidFill>
            <a:srgbClr val="EFFDB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3838" indent="-223838" eaLnBrk="0" hangingPunct="0">
              <a:defRPr sz="2400">
                <a:solidFill>
                  <a:schemeClr val="tx1"/>
                </a:solidFill>
                <a:latin typeface="Arial" pitchFamily="34" charset="0"/>
                <a:ea typeface="MS PGothic" pitchFamily="34" charset="-128"/>
              </a:defRPr>
            </a:lvl1pPr>
            <a:lvl2pPr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sz="1800" b="1" dirty="0" smtClean="0">
                <a:solidFill>
                  <a:srgbClr val="FF0000"/>
                </a:solidFill>
                <a:latin typeface="Times New Roman" pitchFamily="18" charset="0"/>
                <a:cs typeface="Times New Roman" pitchFamily="18" charset="0"/>
              </a:rPr>
              <a:t>Many common food crops not perfect for nutritional requirements. </a:t>
            </a:r>
          </a:p>
          <a:p>
            <a:pPr eaLnBrk="1" hangingPunct="1"/>
            <a:endParaRPr lang="en-US" sz="800" b="1" dirty="0" smtClean="0">
              <a:solidFill>
                <a:srgbClr val="262183"/>
              </a:solidFill>
              <a:latin typeface="Times New Roman" pitchFamily="18" charset="0"/>
              <a:cs typeface="Times New Roman" pitchFamily="18" charset="0"/>
            </a:endParaRPr>
          </a:p>
          <a:p>
            <a:pPr eaLnBrk="1" hangingPunct="1"/>
            <a:r>
              <a:rPr lang="en-US" sz="1800" b="1" dirty="0" smtClean="0">
                <a:solidFill>
                  <a:srgbClr val="262183"/>
                </a:solidFill>
                <a:latin typeface="Times New Roman" pitchFamily="18" charset="0"/>
                <a:cs typeface="Times New Roman" pitchFamily="18" charset="0"/>
              </a:rPr>
              <a:t>Proteins:  Maize, wheat, Sweet potato and cassava</a:t>
            </a:r>
          </a:p>
          <a:p>
            <a:pPr eaLnBrk="1" hangingPunct="1"/>
            <a:endParaRPr lang="en-US" sz="800" b="1" dirty="0" smtClean="0">
              <a:solidFill>
                <a:srgbClr val="262183"/>
              </a:solidFill>
              <a:latin typeface="Times New Roman" pitchFamily="18" charset="0"/>
              <a:cs typeface="Times New Roman" pitchFamily="18" charset="0"/>
            </a:endParaRPr>
          </a:p>
          <a:p>
            <a:pPr eaLnBrk="1" hangingPunct="1"/>
            <a:r>
              <a:rPr lang="en-US" sz="1800" b="1" dirty="0" smtClean="0">
                <a:solidFill>
                  <a:srgbClr val="262183"/>
                </a:solidFill>
                <a:latin typeface="Times New Roman" pitchFamily="18" charset="0"/>
                <a:cs typeface="Times New Roman" pitchFamily="18" charset="0"/>
              </a:rPr>
              <a:t>WHO: </a:t>
            </a:r>
            <a:r>
              <a:rPr lang="en-US" sz="1800" b="1" dirty="0" smtClean="0">
                <a:solidFill>
                  <a:srgbClr val="FF0000"/>
                </a:solidFill>
                <a:latin typeface="Times New Roman" pitchFamily="18" charset="0"/>
                <a:cs typeface="Times New Roman" pitchFamily="18" charset="0"/>
              </a:rPr>
              <a:t>800 million people suffer from malnutrition, Protein-energy malnutrition (PEM), the most lethal form, affects 1 in 4 children: </a:t>
            </a:r>
            <a:r>
              <a:rPr lang="en-US" sz="1800" b="1" dirty="0" smtClean="0">
                <a:solidFill>
                  <a:srgbClr val="262183"/>
                </a:solidFill>
                <a:latin typeface="Times New Roman" pitchFamily="18" charset="0"/>
                <a:cs typeface="Times New Roman" pitchFamily="18" charset="0"/>
              </a:rPr>
              <a:t>70% live in Asia,  26% Africa, 4% Latin America, Caribbean</a:t>
            </a:r>
          </a:p>
          <a:p>
            <a:pPr eaLnBrk="1" hangingPunct="1"/>
            <a:endParaRPr lang="en-US" sz="800" b="1" dirty="0" smtClean="0">
              <a:solidFill>
                <a:srgbClr val="262183"/>
              </a:solidFill>
              <a:latin typeface="Times New Roman" pitchFamily="18" charset="0"/>
              <a:cs typeface="Times New Roman" pitchFamily="18" charset="0"/>
            </a:endParaRPr>
          </a:p>
          <a:p>
            <a:pPr eaLnBrk="1" hangingPunct="1"/>
            <a:r>
              <a:rPr lang="en-US" sz="1800" b="1" u="sng" dirty="0" smtClean="0">
                <a:solidFill>
                  <a:srgbClr val="262183"/>
                </a:solidFill>
                <a:latin typeface="Times New Roman" pitchFamily="18" charset="0"/>
                <a:cs typeface="Times New Roman" pitchFamily="18" charset="0"/>
              </a:rPr>
              <a:t>Functional </a:t>
            </a:r>
            <a:r>
              <a:rPr lang="en-US" sz="1800" b="1" u="sng" dirty="0">
                <a:solidFill>
                  <a:srgbClr val="262183"/>
                </a:solidFill>
                <a:latin typeface="Times New Roman" pitchFamily="18" charset="0"/>
                <a:cs typeface="Times New Roman" pitchFamily="18" charset="0"/>
              </a:rPr>
              <a:t>Foods</a:t>
            </a:r>
            <a:r>
              <a:rPr lang="en-US" sz="1800" b="1" dirty="0">
                <a:solidFill>
                  <a:srgbClr val="262183"/>
                </a:solidFill>
                <a:latin typeface="Times New Roman" pitchFamily="18" charset="0"/>
                <a:cs typeface="Times New Roman" pitchFamily="18" charset="0"/>
              </a:rPr>
              <a:t>:</a:t>
            </a:r>
            <a:r>
              <a:rPr lang="en-US" sz="1800" b="1" dirty="0">
                <a:solidFill>
                  <a:srgbClr val="000066"/>
                </a:solidFill>
                <a:latin typeface="Times New Roman" pitchFamily="18" charset="0"/>
                <a:cs typeface="Times New Roman" pitchFamily="18" charset="0"/>
              </a:rPr>
              <a:t> benefits beyond basic nutritional needs. </a:t>
            </a:r>
          </a:p>
          <a:p>
            <a:pPr eaLnBrk="1" hangingPunct="1"/>
            <a:r>
              <a:rPr lang="en-US" sz="1800" b="1" u="sng" dirty="0">
                <a:solidFill>
                  <a:srgbClr val="000066"/>
                </a:solidFill>
                <a:latin typeface="Times New Roman" pitchFamily="18" charset="0"/>
                <a:cs typeface="Times New Roman" pitchFamily="18" charset="0"/>
              </a:rPr>
              <a:t>Macro</a:t>
            </a:r>
            <a:r>
              <a:rPr lang="en-US" sz="1800" b="1" dirty="0">
                <a:solidFill>
                  <a:srgbClr val="000066"/>
                </a:solidFill>
                <a:latin typeface="Times New Roman" pitchFamily="18" charset="0"/>
                <a:cs typeface="Times New Roman" pitchFamily="18" charset="0"/>
              </a:rPr>
              <a:t>: </a:t>
            </a:r>
            <a:r>
              <a:rPr lang="en-US" sz="1800" b="1" dirty="0" smtClean="0">
                <a:solidFill>
                  <a:srgbClr val="000066"/>
                </a:solidFill>
                <a:latin typeface="Times New Roman" pitchFamily="18" charset="0"/>
                <a:cs typeface="Times New Roman" pitchFamily="18" charset="0"/>
              </a:rPr>
              <a:t>Protein </a:t>
            </a:r>
            <a:r>
              <a:rPr lang="en-US" sz="1800" b="1" dirty="0">
                <a:solidFill>
                  <a:srgbClr val="000066"/>
                </a:solidFill>
                <a:latin typeface="Times New Roman" pitchFamily="18" charset="0"/>
                <a:cs typeface="Times New Roman" pitchFamily="18" charset="0"/>
              </a:rPr>
              <a:t>(Better ratio, High </a:t>
            </a:r>
            <a:r>
              <a:rPr lang="en-US" sz="1800" b="1" dirty="0" err="1">
                <a:solidFill>
                  <a:srgbClr val="000066"/>
                </a:solidFill>
                <a:latin typeface="Times New Roman" pitchFamily="18" charset="0"/>
                <a:cs typeface="Times New Roman" pitchFamily="18" charset="0"/>
              </a:rPr>
              <a:t>lys</a:t>
            </a:r>
            <a:r>
              <a:rPr lang="en-US" sz="1800" b="1" dirty="0">
                <a:solidFill>
                  <a:srgbClr val="000066"/>
                </a:solidFill>
                <a:latin typeface="Times New Roman" pitchFamily="18" charset="0"/>
                <a:cs typeface="Times New Roman" pitchFamily="18" charset="0"/>
              </a:rPr>
              <a:t>/ meth, </a:t>
            </a:r>
            <a:r>
              <a:rPr lang="en-US" sz="1800" b="1" dirty="0" smtClean="0">
                <a:solidFill>
                  <a:srgbClr val="000066"/>
                </a:solidFill>
                <a:latin typeface="Times New Roman" pitchFamily="18" charset="0"/>
                <a:cs typeface="Times New Roman" pitchFamily="18" charset="0"/>
              </a:rPr>
              <a:t>Fossil TF partitioning,    artificial</a:t>
            </a:r>
            <a:r>
              <a:rPr lang="en-US" sz="1800" b="1" dirty="0">
                <a:solidFill>
                  <a:srgbClr val="000066"/>
                </a:solidFill>
                <a:latin typeface="Times New Roman" pitchFamily="18" charset="0"/>
                <a:cs typeface="Times New Roman" pitchFamily="18" charset="0"/>
              </a:rPr>
              <a:t>) </a:t>
            </a:r>
          </a:p>
          <a:p>
            <a:pPr lvl="1" eaLnBrk="1" hangingPunct="1">
              <a:buFontTx/>
              <a:buChar char="•"/>
            </a:pPr>
            <a:r>
              <a:rPr lang="en-US" sz="1800" b="1" dirty="0">
                <a:solidFill>
                  <a:srgbClr val="000066"/>
                </a:solidFill>
                <a:latin typeface="Times New Roman" pitchFamily="18" charset="0"/>
                <a:cs typeface="Times New Roman" pitchFamily="18" charset="0"/>
              </a:rPr>
              <a:t>Carbohydrates (&gt;complex – resistant starch )</a:t>
            </a:r>
          </a:p>
          <a:p>
            <a:pPr lvl="1" eaLnBrk="1" hangingPunct="1">
              <a:buFontTx/>
              <a:buChar char="•"/>
            </a:pPr>
            <a:r>
              <a:rPr lang="en-US" sz="1800" b="1" dirty="0">
                <a:solidFill>
                  <a:srgbClr val="FF0000"/>
                </a:solidFill>
                <a:latin typeface="Times New Roman" pitchFamily="18" charset="0"/>
                <a:cs typeface="Times New Roman" pitchFamily="18" charset="0"/>
              </a:rPr>
              <a:t>Fats (Higher Oleic (MUFA), </a:t>
            </a:r>
            <a:r>
              <a:rPr lang="el-GR" sz="1800" b="1" dirty="0">
                <a:solidFill>
                  <a:srgbClr val="FF0000"/>
                </a:solidFill>
                <a:latin typeface="Times New Roman" pitchFamily="18" charset="0"/>
                <a:cs typeface="Times New Roman" pitchFamily="18" charset="0"/>
              </a:rPr>
              <a:t>Ω</a:t>
            </a:r>
            <a:r>
              <a:rPr lang="en-US" sz="1800" b="1" dirty="0">
                <a:solidFill>
                  <a:srgbClr val="FF0000"/>
                </a:solidFill>
                <a:latin typeface="Times New Roman" pitchFamily="18" charset="0"/>
                <a:cs typeface="Times New Roman" pitchFamily="18" charset="0"/>
              </a:rPr>
              <a:t>-3, </a:t>
            </a:r>
            <a:r>
              <a:rPr lang="el-GR" sz="1800" b="1" dirty="0">
                <a:solidFill>
                  <a:schemeClr val="accent2">
                    <a:lumMod val="75000"/>
                  </a:schemeClr>
                </a:solidFill>
                <a:latin typeface="Times New Roman" pitchFamily="18" charset="0"/>
                <a:cs typeface="Times New Roman" pitchFamily="18" charset="0"/>
              </a:rPr>
              <a:t>Ω</a:t>
            </a:r>
            <a:r>
              <a:rPr lang="en-US" sz="1800" b="1" dirty="0">
                <a:solidFill>
                  <a:schemeClr val="accent2">
                    <a:lumMod val="75000"/>
                  </a:schemeClr>
                </a:solidFill>
                <a:latin typeface="Times New Roman" pitchFamily="18" charset="0"/>
                <a:cs typeface="Times New Roman" pitchFamily="18" charset="0"/>
              </a:rPr>
              <a:t>- 6 GLA, CLA, MCFA, lower SFA, PUFA</a:t>
            </a:r>
          </a:p>
          <a:p>
            <a:pPr lvl="1" eaLnBrk="1" hangingPunct="1">
              <a:buFontTx/>
              <a:buChar char="•"/>
            </a:pPr>
            <a:r>
              <a:rPr lang="en-US" sz="1800" b="1" dirty="0" err="1">
                <a:solidFill>
                  <a:srgbClr val="000066"/>
                </a:solidFill>
                <a:latin typeface="Times New Roman" pitchFamily="18" charset="0"/>
                <a:cs typeface="Times New Roman" pitchFamily="18" charset="0"/>
              </a:rPr>
              <a:t>Fibre</a:t>
            </a:r>
            <a:r>
              <a:rPr lang="en-US" sz="1800" b="1" dirty="0">
                <a:solidFill>
                  <a:srgbClr val="000066"/>
                </a:solidFill>
                <a:latin typeface="Times New Roman" pitchFamily="18" charset="0"/>
                <a:cs typeface="Times New Roman" pitchFamily="18" charset="0"/>
              </a:rPr>
              <a:t> (low for animals, high for humans (prebiotics, FOS, </a:t>
            </a:r>
            <a:r>
              <a:rPr lang="en-US" sz="1800" b="1" dirty="0" err="1">
                <a:solidFill>
                  <a:srgbClr val="000066"/>
                </a:solidFill>
                <a:latin typeface="Times New Roman" pitchFamily="18" charset="0"/>
                <a:cs typeface="Times New Roman" pitchFamily="18" charset="0"/>
              </a:rPr>
              <a:t>inulins</a:t>
            </a:r>
            <a:r>
              <a:rPr lang="en-US" sz="1800" b="1" dirty="0">
                <a:solidFill>
                  <a:srgbClr val="000066"/>
                </a:solidFill>
                <a:latin typeface="Times New Roman" pitchFamily="18" charset="0"/>
                <a:cs typeface="Times New Roman" pitchFamily="18" charset="0"/>
              </a:rPr>
              <a:t>, </a:t>
            </a:r>
            <a:r>
              <a:rPr lang="en-US" sz="1800" b="1" dirty="0" err="1">
                <a:solidFill>
                  <a:srgbClr val="000066"/>
                </a:solidFill>
                <a:latin typeface="Times New Roman" pitchFamily="18" charset="0"/>
                <a:cs typeface="Times New Roman" pitchFamily="18" charset="0"/>
              </a:rPr>
              <a:t>lignans</a:t>
            </a:r>
            <a:r>
              <a:rPr lang="en-US" sz="1800" b="1" dirty="0">
                <a:solidFill>
                  <a:srgbClr val="000066"/>
                </a:solidFill>
                <a:latin typeface="Times New Roman" pitchFamily="18" charset="0"/>
                <a:cs typeface="Times New Roman" pitchFamily="18" charset="0"/>
              </a:rPr>
              <a:t>)</a:t>
            </a:r>
          </a:p>
          <a:p>
            <a:pPr eaLnBrk="1" hangingPunct="1"/>
            <a:endParaRPr lang="en-US" sz="800" b="1" dirty="0">
              <a:solidFill>
                <a:srgbClr val="000066"/>
              </a:solidFill>
              <a:latin typeface="Times New Roman" pitchFamily="18" charset="0"/>
              <a:cs typeface="Times New Roman" pitchFamily="18" charset="0"/>
            </a:endParaRPr>
          </a:p>
          <a:p>
            <a:pPr eaLnBrk="1" hangingPunct="1"/>
            <a:r>
              <a:rPr lang="en-US" sz="1800" b="1" u="sng" dirty="0">
                <a:solidFill>
                  <a:srgbClr val="000066"/>
                </a:solidFill>
                <a:latin typeface="Times New Roman" pitchFamily="18" charset="0"/>
                <a:cs typeface="Times New Roman" pitchFamily="18" charset="0"/>
              </a:rPr>
              <a:t>Micro</a:t>
            </a:r>
            <a:r>
              <a:rPr lang="en-US" sz="1800" b="1" dirty="0">
                <a:solidFill>
                  <a:srgbClr val="000066"/>
                </a:solidFill>
                <a:latin typeface="Times New Roman" pitchFamily="18" charset="0"/>
                <a:cs typeface="Times New Roman" pitchFamily="18" charset="0"/>
              </a:rPr>
              <a:t>: Vitamins (</a:t>
            </a:r>
            <a:r>
              <a:rPr lang="en-US" sz="1800" b="1" dirty="0">
                <a:solidFill>
                  <a:srgbClr val="FF0000"/>
                </a:solidFill>
                <a:latin typeface="Times New Roman" pitchFamily="18" charset="0"/>
                <a:cs typeface="Times New Roman" pitchFamily="18" charset="0"/>
              </a:rPr>
              <a:t>Golden rice II, </a:t>
            </a:r>
            <a:r>
              <a:rPr lang="en-US" sz="1800" b="1" dirty="0" smtClean="0">
                <a:solidFill>
                  <a:srgbClr val="FF0000"/>
                </a:solidFill>
                <a:latin typeface="Times New Roman" pitchFamily="18" charset="0"/>
                <a:cs typeface="Times New Roman" pitchFamily="18" charset="0"/>
              </a:rPr>
              <a:t>Golden Cassava</a:t>
            </a:r>
            <a:r>
              <a:rPr lang="en-US" sz="1800" b="1" dirty="0" smtClean="0">
                <a:solidFill>
                  <a:srgbClr val="000066"/>
                </a:solidFill>
                <a:latin typeface="Times New Roman" pitchFamily="18" charset="0"/>
                <a:cs typeface="Times New Roman" pitchFamily="18" charset="0"/>
              </a:rPr>
              <a:t>, </a:t>
            </a:r>
            <a:r>
              <a:rPr lang="en-US" sz="1800" b="1" dirty="0" err="1" smtClean="0">
                <a:solidFill>
                  <a:srgbClr val="000066"/>
                </a:solidFill>
                <a:latin typeface="Times New Roman" pitchFamily="18" charset="0"/>
                <a:cs typeface="Times New Roman" pitchFamily="18" charset="0"/>
              </a:rPr>
              <a:t>folate</a:t>
            </a:r>
            <a:r>
              <a:rPr lang="en-US" sz="1800" b="1" dirty="0" smtClean="0">
                <a:solidFill>
                  <a:srgbClr val="000066"/>
                </a:solidFill>
                <a:latin typeface="Times New Roman" pitchFamily="18" charset="0"/>
                <a:cs typeface="Times New Roman" pitchFamily="18" charset="0"/>
              </a:rPr>
              <a:t>, </a:t>
            </a:r>
            <a:r>
              <a:rPr lang="en-US" sz="1800" b="1" dirty="0" err="1" smtClean="0">
                <a:solidFill>
                  <a:srgbClr val="000066"/>
                </a:solidFill>
                <a:latin typeface="Times New Roman" pitchFamily="18" charset="0"/>
                <a:cs typeface="Times New Roman" pitchFamily="18" charset="0"/>
              </a:rPr>
              <a:t>vit</a:t>
            </a:r>
            <a:r>
              <a:rPr lang="en-US" sz="1800" b="1" dirty="0" smtClean="0">
                <a:solidFill>
                  <a:srgbClr val="000066"/>
                </a:solidFill>
                <a:latin typeface="Times New Roman" pitchFamily="18" charset="0"/>
                <a:cs typeface="Times New Roman" pitchFamily="18" charset="0"/>
              </a:rPr>
              <a:t> </a:t>
            </a:r>
            <a:r>
              <a:rPr lang="en-US" sz="1800" b="1" dirty="0">
                <a:solidFill>
                  <a:srgbClr val="000066"/>
                </a:solidFill>
                <a:latin typeface="Times New Roman" pitchFamily="18" charset="0"/>
                <a:cs typeface="Times New Roman" pitchFamily="18" charset="0"/>
              </a:rPr>
              <a:t>C, </a:t>
            </a:r>
            <a:r>
              <a:rPr lang="en-US" sz="1800" b="1" dirty="0" err="1">
                <a:solidFill>
                  <a:srgbClr val="000066"/>
                </a:solidFill>
                <a:latin typeface="Times New Roman" pitchFamily="18" charset="0"/>
                <a:cs typeface="Times New Roman" pitchFamily="18" charset="0"/>
              </a:rPr>
              <a:t>vit</a:t>
            </a:r>
            <a:r>
              <a:rPr lang="en-US" sz="1800" b="1" dirty="0">
                <a:solidFill>
                  <a:srgbClr val="000066"/>
                </a:solidFill>
                <a:latin typeface="Times New Roman" pitchFamily="18" charset="0"/>
                <a:cs typeface="Times New Roman" pitchFamily="18" charset="0"/>
              </a:rPr>
              <a:t> </a:t>
            </a:r>
            <a:r>
              <a:rPr lang="en-US" sz="1800" b="1" dirty="0" smtClean="0">
                <a:solidFill>
                  <a:srgbClr val="000066"/>
                </a:solidFill>
                <a:latin typeface="Times New Roman" pitchFamily="18" charset="0"/>
                <a:cs typeface="Times New Roman" pitchFamily="18" charset="0"/>
              </a:rPr>
              <a:t>E), </a:t>
            </a:r>
            <a:r>
              <a:rPr lang="en-US" sz="1800" b="1" dirty="0">
                <a:solidFill>
                  <a:srgbClr val="000066"/>
                </a:solidFill>
                <a:latin typeface="Times New Roman" pitchFamily="18" charset="0"/>
                <a:cs typeface="Times New Roman" pitchFamily="18" charset="0"/>
              </a:rPr>
              <a:t>co-factors, </a:t>
            </a:r>
            <a:r>
              <a:rPr lang="en-US" sz="1800" b="1" dirty="0" smtClean="0">
                <a:solidFill>
                  <a:srgbClr val="000066"/>
                </a:solidFill>
                <a:latin typeface="Times New Roman" pitchFamily="18" charset="0"/>
                <a:cs typeface="Times New Roman" pitchFamily="18" charset="0"/>
              </a:rPr>
              <a:t>minerals (Vine-ripe tomatoes GLK2 TF that controls chloroplast controls sugars/soluble solids, lycopene (Powell)</a:t>
            </a:r>
            <a:endParaRPr lang="en-US" sz="1800" b="1" dirty="0">
              <a:solidFill>
                <a:srgbClr val="000066"/>
              </a:solidFill>
              <a:latin typeface="Times New Roman" pitchFamily="18" charset="0"/>
              <a:cs typeface="Times New Roman" pitchFamily="18" charset="0"/>
            </a:endParaRPr>
          </a:p>
          <a:p>
            <a:pPr eaLnBrk="1" hangingPunct="1"/>
            <a:endParaRPr lang="en-US" sz="800" b="1" dirty="0">
              <a:solidFill>
                <a:srgbClr val="000066"/>
              </a:solidFill>
              <a:latin typeface="Times New Roman" pitchFamily="18" charset="0"/>
              <a:cs typeface="Times New Roman" pitchFamily="18" charset="0"/>
            </a:endParaRPr>
          </a:p>
          <a:p>
            <a:pPr eaLnBrk="1" hangingPunct="1"/>
            <a:r>
              <a:rPr lang="en-US" sz="1800" b="1" u="sng" dirty="0">
                <a:solidFill>
                  <a:srgbClr val="FF0000"/>
                </a:solidFill>
                <a:latin typeface="Times New Roman" pitchFamily="18" charset="0"/>
                <a:cs typeface="Times New Roman" pitchFamily="18" charset="0"/>
              </a:rPr>
              <a:t>Phytochemicals:</a:t>
            </a:r>
            <a:r>
              <a:rPr lang="en-US" sz="1800" b="1" dirty="0">
                <a:solidFill>
                  <a:srgbClr val="FF0000"/>
                </a:solidFill>
                <a:latin typeface="Times New Roman" pitchFamily="18" charset="0"/>
                <a:cs typeface="Times New Roman" pitchFamily="18" charset="0"/>
              </a:rPr>
              <a:t> </a:t>
            </a:r>
            <a:r>
              <a:rPr lang="en-US" sz="1800" b="1" dirty="0" err="1" smtClean="0">
                <a:solidFill>
                  <a:srgbClr val="FF0000"/>
                </a:solidFill>
                <a:latin typeface="Times New Roman" pitchFamily="18" charset="0"/>
                <a:cs typeface="Times New Roman" pitchFamily="18" charset="0"/>
              </a:rPr>
              <a:t>anthocyanins</a:t>
            </a:r>
            <a:r>
              <a:rPr lang="en-US" sz="1800" b="1" dirty="0" smtClean="0">
                <a:solidFill>
                  <a:srgbClr val="FF0000"/>
                </a:solidFill>
                <a:latin typeface="Times New Roman" pitchFamily="18" charset="0"/>
                <a:cs typeface="Times New Roman" pitchFamily="18" charset="0"/>
              </a:rPr>
              <a:t> </a:t>
            </a:r>
            <a:r>
              <a:rPr lang="en-US" sz="1800" b="1" dirty="0" smtClean="0">
                <a:solidFill>
                  <a:srgbClr val="000066"/>
                </a:solidFill>
                <a:latin typeface="Times New Roman" pitchFamily="18" charset="0"/>
                <a:cs typeface="Times New Roman" pitchFamily="18" charset="0"/>
              </a:rPr>
              <a:t>carotenoids</a:t>
            </a:r>
            <a:r>
              <a:rPr lang="en-US" sz="1800" b="1" dirty="0">
                <a:solidFill>
                  <a:srgbClr val="000066"/>
                </a:solidFill>
                <a:latin typeface="Times New Roman" pitchFamily="18" charset="0"/>
                <a:cs typeface="Times New Roman" pitchFamily="18" charset="0"/>
              </a:rPr>
              <a:t>, flavonoids, </a:t>
            </a:r>
            <a:r>
              <a:rPr lang="en-US" sz="1800" b="1" dirty="0" err="1">
                <a:solidFill>
                  <a:srgbClr val="000066"/>
                </a:solidFill>
                <a:latin typeface="Times New Roman" pitchFamily="18" charset="0"/>
                <a:cs typeface="Times New Roman" pitchFamily="18" charset="0"/>
              </a:rPr>
              <a:t>isoflavones</a:t>
            </a:r>
            <a:r>
              <a:rPr lang="en-US" sz="1800" b="1" dirty="0">
                <a:solidFill>
                  <a:srgbClr val="000066"/>
                </a:solidFill>
                <a:latin typeface="Times New Roman" pitchFamily="18" charset="0"/>
                <a:cs typeface="Times New Roman" pitchFamily="18" charset="0"/>
              </a:rPr>
              <a:t>, </a:t>
            </a:r>
            <a:r>
              <a:rPr lang="en-US" sz="1800" b="1" dirty="0" err="1">
                <a:solidFill>
                  <a:srgbClr val="000066"/>
                </a:solidFill>
                <a:latin typeface="Times New Roman" pitchFamily="18" charset="0"/>
                <a:cs typeface="Times New Roman" pitchFamily="18" charset="0"/>
              </a:rPr>
              <a:t>isothiocyanates</a:t>
            </a:r>
            <a:r>
              <a:rPr lang="en-US" sz="1800" b="1" dirty="0">
                <a:solidFill>
                  <a:srgbClr val="000066"/>
                </a:solidFill>
                <a:latin typeface="Times New Roman" pitchFamily="18" charset="0"/>
                <a:cs typeface="Times New Roman" pitchFamily="18" charset="0"/>
              </a:rPr>
              <a:t>, </a:t>
            </a:r>
            <a:r>
              <a:rPr lang="en-US" sz="1800" b="1" dirty="0" err="1">
                <a:solidFill>
                  <a:srgbClr val="000066"/>
                </a:solidFill>
                <a:latin typeface="Times New Roman" pitchFamily="18" charset="0"/>
                <a:cs typeface="Times New Roman" pitchFamily="18" charset="0"/>
              </a:rPr>
              <a:t>phenolics</a:t>
            </a:r>
            <a:r>
              <a:rPr lang="en-US" sz="1800" b="1" dirty="0">
                <a:solidFill>
                  <a:srgbClr val="000066"/>
                </a:solidFill>
                <a:latin typeface="Times New Roman" pitchFamily="18" charset="0"/>
                <a:cs typeface="Times New Roman" pitchFamily="18" charset="0"/>
              </a:rPr>
              <a:t> (</a:t>
            </a:r>
            <a:r>
              <a:rPr lang="en-US" sz="1800" b="1" dirty="0" err="1">
                <a:solidFill>
                  <a:srgbClr val="000066"/>
                </a:solidFill>
                <a:latin typeface="Times New Roman" pitchFamily="18" charset="0"/>
                <a:cs typeface="Times New Roman" pitchFamily="18" charset="0"/>
              </a:rPr>
              <a:t>Sirtuins</a:t>
            </a:r>
            <a:r>
              <a:rPr lang="en-US" sz="1800" b="1" dirty="0">
                <a:solidFill>
                  <a:srgbClr val="000066"/>
                </a:solidFill>
                <a:latin typeface="Times New Roman" pitchFamily="18" charset="0"/>
                <a:cs typeface="Times New Roman" pitchFamily="18" charset="0"/>
              </a:rPr>
              <a:t>)</a:t>
            </a:r>
          </a:p>
          <a:p>
            <a:pPr eaLnBrk="1" hangingPunct="1"/>
            <a:endParaRPr lang="en-US" sz="800" b="1" dirty="0">
              <a:solidFill>
                <a:srgbClr val="000066"/>
              </a:solidFill>
              <a:latin typeface="Times New Roman" pitchFamily="18" charset="0"/>
              <a:cs typeface="Times New Roman" pitchFamily="18" charset="0"/>
            </a:endParaRPr>
          </a:p>
          <a:p>
            <a:pPr eaLnBrk="1" hangingPunct="1"/>
            <a:r>
              <a:rPr lang="en-US" sz="1800" b="1" u="sng" dirty="0">
                <a:solidFill>
                  <a:srgbClr val="000066"/>
                </a:solidFill>
                <a:latin typeface="Times New Roman" pitchFamily="18" charset="0"/>
                <a:cs typeface="Times New Roman" pitchFamily="18" charset="0"/>
              </a:rPr>
              <a:t>Anti-nutrients</a:t>
            </a:r>
            <a:r>
              <a:rPr lang="en-US" sz="1800" b="1" dirty="0">
                <a:solidFill>
                  <a:srgbClr val="000066"/>
                </a:solidFill>
                <a:latin typeface="Times New Roman" pitchFamily="18" charset="0"/>
                <a:cs typeface="Times New Roman" pitchFamily="18" charset="0"/>
              </a:rPr>
              <a:t>: Trypsin inhibitors, </a:t>
            </a:r>
            <a:r>
              <a:rPr lang="en-US" sz="1800" b="1" dirty="0" err="1">
                <a:solidFill>
                  <a:srgbClr val="000066"/>
                </a:solidFill>
                <a:latin typeface="Times New Roman" pitchFamily="18" charset="0"/>
                <a:cs typeface="Times New Roman" pitchFamily="18" charset="0"/>
              </a:rPr>
              <a:t>Phytate</a:t>
            </a:r>
            <a:r>
              <a:rPr lang="en-US" sz="1800" b="1" dirty="0">
                <a:solidFill>
                  <a:srgbClr val="000066"/>
                </a:solidFill>
                <a:latin typeface="Times New Roman" pitchFamily="18" charset="0"/>
                <a:cs typeface="Times New Roman" pitchFamily="18" charset="0"/>
              </a:rPr>
              <a:t>; caffeine</a:t>
            </a:r>
          </a:p>
          <a:p>
            <a:pPr eaLnBrk="1" hangingPunct="1"/>
            <a:r>
              <a:rPr lang="en-US" sz="1800" b="1" u="sng" dirty="0">
                <a:solidFill>
                  <a:srgbClr val="000066"/>
                </a:solidFill>
                <a:latin typeface="Times New Roman" pitchFamily="18" charset="0"/>
                <a:cs typeface="Times New Roman" pitchFamily="18" charset="0"/>
              </a:rPr>
              <a:t>Allergens/intolerance: </a:t>
            </a:r>
            <a:r>
              <a:rPr lang="en-US" sz="1800" b="1" dirty="0">
                <a:solidFill>
                  <a:srgbClr val="000066"/>
                </a:solidFill>
                <a:latin typeface="Times New Roman" pitchFamily="18" charset="0"/>
                <a:cs typeface="Times New Roman" pitchFamily="18" charset="0"/>
              </a:rPr>
              <a:t>soy P34, peanut; gluten; </a:t>
            </a:r>
          </a:p>
          <a:p>
            <a:pPr eaLnBrk="1" hangingPunct="1"/>
            <a:r>
              <a:rPr lang="en-US" sz="1800" b="1" u="sng" dirty="0">
                <a:solidFill>
                  <a:srgbClr val="000066"/>
                </a:solidFill>
                <a:latin typeface="Times New Roman" pitchFamily="18" charset="0"/>
                <a:cs typeface="Times New Roman" pitchFamily="18" charset="0"/>
              </a:rPr>
              <a:t>Toxins: </a:t>
            </a:r>
            <a:r>
              <a:rPr lang="en-US" sz="1800" b="1" dirty="0" err="1">
                <a:solidFill>
                  <a:srgbClr val="000066"/>
                </a:solidFill>
                <a:latin typeface="Times New Roman" pitchFamily="18" charset="0"/>
                <a:cs typeface="Times New Roman" pitchFamily="18" charset="0"/>
              </a:rPr>
              <a:t>glycoalkaloids</a:t>
            </a:r>
            <a:r>
              <a:rPr lang="en-US" sz="1800" b="1" dirty="0">
                <a:solidFill>
                  <a:srgbClr val="000066"/>
                </a:solidFill>
                <a:latin typeface="Times New Roman" pitchFamily="18" charset="0"/>
                <a:cs typeface="Times New Roman" pitchFamily="18" charset="0"/>
              </a:rPr>
              <a:t>, </a:t>
            </a:r>
            <a:r>
              <a:rPr lang="en-US" sz="1800" b="1" dirty="0" err="1">
                <a:solidFill>
                  <a:srgbClr val="000066"/>
                </a:solidFill>
                <a:latin typeface="Times New Roman" pitchFamily="18" charset="0"/>
                <a:cs typeface="Times New Roman" pitchFamily="18" charset="0"/>
              </a:rPr>
              <a:t>cyanogenic</a:t>
            </a:r>
            <a:r>
              <a:rPr lang="en-US" sz="1800" b="1" dirty="0">
                <a:solidFill>
                  <a:srgbClr val="000066"/>
                </a:solidFill>
                <a:latin typeface="Times New Roman" pitchFamily="18" charset="0"/>
                <a:cs typeface="Times New Roman" pitchFamily="18" charset="0"/>
              </a:rPr>
              <a:t> </a:t>
            </a:r>
            <a:r>
              <a:rPr lang="en-US" sz="1800" b="1" dirty="0" err="1">
                <a:solidFill>
                  <a:srgbClr val="000066"/>
                </a:solidFill>
                <a:latin typeface="Times New Roman" pitchFamily="18" charset="0"/>
                <a:cs typeface="Times New Roman" pitchFamily="18" charset="0"/>
              </a:rPr>
              <a:t>glucosides</a:t>
            </a:r>
            <a:r>
              <a:rPr lang="en-US" sz="1800" b="1" dirty="0">
                <a:solidFill>
                  <a:srgbClr val="000066"/>
                </a:solidFill>
                <a:latin typeface="Times New Roman" pitchFamily="18" charset="0"/>
                <a:cs typeface="Times New Roman" pitchFamily="18" charset="0"/>
              </a:rPr>
              <a:t>, </a:t>
            </a:r>
            <a:r>
              <a:rPr lang="en-US" sz="1800" b="1" dirty="0" err="1" smtClean="0">
                <a:solidFill>
                  <a:srgbClr val="000066"/>
                </a:solidFill>
                <a:latin typeface="Times New Roman" pitchFamily="18" charset="0"/>
                <a:cs typeface="Times New Roman" pitchFamily="18" charset="0"/>
              </a:rPr>
              <a:t>phytohaemagglutinins</a:t>
            </a:r>
            <a:endParaRPr lang="en-US" sz="1800" b="1" dirty="0">
              <a:solidFill>
                <a:srgbClr val="000066"/>
              </a:solidFill>
              <a:latin typeface="Times New Roman" pitchFamily="18" charset="0"/>
              <a:cs typeface="Times New Roman" pitchFamily="18" charset="0"/>
            </a:endParaRPr>
          </a:p>
        </p:txBody>
      </p:sp>
      <p:sp>
        <p:nvSpPr>
          <p:cNvPr id="10244" name="Text Box 6"/>
          <p:cNvSpPr txBox="1">
            <a:spLocks noChangeArrowheads="1"/>
          </p:cNvSpPr>
          <p:nvPr/>
        </p:nvSpPr>
        <p:spPr bwMode="auto">
          <a:xfrm>
            <a:off x="3654425" y="-76200"/>
            <a:ext cx="5108575" cy="519113"/>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sz="2800" b="1">
                <a:solidFill>
                  <a:srgbClr val="99FF66"/>
                </a:solidFill>
              </a:rPr>
              <a:t>Improved Nutritional Content</a:t>
            </a:r>
          </a:p>
        </p:txBody>
      </p:sp>
      <p:pic>
        <p:nvPicPr>
          <p:cNvPr id="1024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b="13792"/>
          <a:stretch>
            <a:fillRect/>
          </a:stretch>
        </p:blipFill>
        <p:spPr bwMode="auto">
          <a:xfrm>
            <a:off x="0" y="0"/>
            <a:ext cx="1154113"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8" descr="mattoo1web"/>
          <p:cNvPicPr>
            <a:picLocks noChangeAspect="1" noChangeArrowheads="1"/>
          </p:cNvPicPr>
          <p:nvPr/>
        </p:nvPicPr>
        <p:blipFill>
          <a:blip r:embed="rId5" cstate="print">
            <a:extLst>
              <a:ext uri="{28A0092B-C50C-407E-A947-70E740481C1C}">
                <a14:useLocalDpi xmlns:a14="http://schemas.microsoft.com/office/drawing/2010/main" val="0"/>
              </a:ext>
            </a:extLst>
          </a:blip>
          <a:srcRect t="19713" b="8008"/>
          <a:stretch>
            <a:fillRect/>
          </a:stretch>
        </p:blipFill>
        <p:spPr bwMode="auto">
          <a:xfrm>
            <a:off x="1143000" y="239712"/>
            <a:ext cx="114300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9"/>
          <p:cNvPicPr>
            <a:picLocks noChangeAspect="1" noChangeArrowheads="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41843" y="4154119"/>
            <a:ext cx="90328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3976100"/>
            <a:ext cx="876300" cy="165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1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 y="4284663"/>
            <a:ext cx="644525"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15">
            <a:hlinkClick r:id="" action="ppaction://hlinkshowjump?jump=nextslide"/>
          </p:cNvPr>
          <p:cNvPicPr>
            <a:picLocks noChangeArrowheads="1"/>
          </p:cNvPicPr>
          <p:nvPr/>
        </p:nvPicPr>
        <p:blipFill>
          <a:blip r:embed="rId9" cstate="print">
            <a:lum bright="20000" contrast="-24000"/>
            <a:extLst>
              <a:ext uri="{28A0092B-C50C-407E-A947-70E740481C1C}">
                <a14:useLocalDpi xmlns:a14="http://schemas.microsoft.com/office/drawing/2010/main" val="0"/>
              </a:ext>
            </a:extLst>
          </a:blip>
          <a:srcRect b="2069"/>
          <a:stretch>
            <a:fillRect/>
          </a:stretch>
        </p:blipFill>
        <p:spPr bwMode="auto">
          <a:xfrm>
            <a:off x="0" y="1371600"/>
            <a:ext cx="1752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1" name="Picture 17" descr="bd05118_"/>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43051" y="1830388"/>
            <a:ext cx="752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9"/>
          <p:cNvPicPr>
            <a:picLocks noChangeAspect="1" noChangeArrowheads="1"/>
          </p:cNvPicPr>
          <p:nvPr/>
        </p:nvPicPr>
        <p:blipFill>
          <a:blip r:embed="rId11" cstate="print"/>
          <a:srcRect l="44678" t="35344" r="23393"/>
          <a:stretch>
            <a:fillRect/>
          </a:stretch>
        </p:blipFill>
        <p:spPr bwMode="auto">
          <a:xfrm>
            <a:off x="1" y="2362200"/>
            <a:ext cx="1214438" cy="1600200"/>
          </a:xfrm>
          <a:prstGeom prst="rect">
            <a:avLst/>
          </a:prstGeom>
          <a:noFill/>
          <a:ln w="9525">
            <a:noFill/>
            <a:miter lim="800000"/>
            <a:headEnd/>
            <a:tailEnd/>
          </a:ln>
        </p:spPr>
      </p:pic>
      <p:pic>
        <p:nvPicPr>
          <p:cNvPr id="20" name="Picture 3"/>
          <p:cNvPicPr>
            <a:picLocks noChangeAspect="1" noChangeArrowheads="1"/>
          </p:cNvPicPr>
          <p:nvPr/>
        </p:nvPicPr>
        <p:blipFill>
          <a:blip r:embed="rId12" cstate="print"/>
          <a:srcRect/>
          <a:stretch>
            <a:fillRect/>
          </a:stretch>
        </p:blipFill>
        <p:spPr bwMode="auto">
          <a:xfrm>
            <a:off x="0" y="5262562"/>
            <a:ext cx="2209800" cy="1731169"/>
          </a:xfrm>
          <a:prstGeom prst="rect">
            <a:avLst/>
          </a:prstGeom>
          <a:noFill/>
          <a:ln w="9525">
            <a:noFill/>
            <a:miter lim="800000"/>
            <a:headEnd/>
            <a:tailEnd/>
          </a:ln>
        </p:spPr>
      </p:pic>
      <p:pic>
        <p:nvPicPr>
          <p:cNvPr id="10257" name="Picture 16"/>
          <p:cNvPicPr>
            <a:picLocks noChangeAspect="1" noChangeArrowheads="1"/>
          </p:cNvPicPr>
          <p:nvPr/>
        </p:nvPicPr>
        <p:blipFill>
          <a:blip r:embed="rId13" cstate="print">
            <a:extLst>
              <a:ext uri="{28A0092B-C50C-407E-A947-70E740481C1C}">
                <a14:useLocalDpi xmlns:a14="http://schemas.microsoft.com/office/drawing/2010/main" val="0"/>
              </a:ext>
            </a:extLst>
          </a:blip>
          <a:srcRect l="8702" t="8153" r="10428"/>
          <a:stretch>
            <a:fillRect/>
          </a:stretch>
        </p:blipFill>
        <p:spPr bwMode="auto">
          <a:xfrm>
            <a:off x="1041843" y="2438400"/>
            <a:ext cx="1231900" cy="1537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2692236"/>
      </p:ext>
    </p:extLst>
  </p:cSld>
  <p:clrMapOvr>
    <a:masterClrMapping/>
  </p:clrMapOvr>
  <p:transition>
    <p:sndAc>
      <p:endSnd/>
    </p:sndAc>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body" sz="half" idx="4294967295"/>
          </p:nvPr>
        </p:nvSpPr>
        <p:spPr>
          <a:xfrm>
            <a:off x="2432160" y="152400"/>
            <a:ext cx="6711840" cy="6781800"/>
          </a:xfrm>
        </p:spPr>
        <p:txBody>
          <a:bodyPr>
            <a:noAutofit/>
          </a:bodyPr>
          <a:lstStyle/>
          <a:p>
            <a:pPr lvl="1" eaLnBrk="1" hangingPunct="1">
              <a:defRPr/>
            </a:pPr>
            <a:endParaRPr lang="en-US" sz="2000" dirty="0">
              <a:solidFill>
                <a:schemeClr val="tx1"/>
              </a:solidFill>
              <a:latin typeface="+mj-lt"/>
              <a:cs typeface="Times New Roman" pitchFamily="18" charset="0"/>
            </a:endParaRPr>
          </a:p>
          <a:p>
            <a:pPr marL="457200" lvl="1" indent="0" eaLnBrk="1" hangingPunct="1">
              <a:buNone/>
              <a:defRPr/>
            </a:pPr>
            <a:r>
              <a:rPr lang="en-US" sz="2000" dirty="0">
                <a:latin typeface="+mj-lt"/>
                <a:cs typeface="Times New Roman" pitchFamily="18" charset="0"/>
              </a:rPr>
              <a:t>Papaya</a:t>
            </a:r>
          </a:p>
          <a:p>
            <a:pPr lvl="1" eaLnBrk="1" hangingPunct="1">
              <a:defRPr/>
            </a:pPr>
            <a:r>
              <a:rPr lang="en-US" sz="2000" dirty="0"/>
              <a:t>No natural </a:t>
            </a:r>
            <a:r>
              <a:rPr lang="en-US" sz="2000" dirty="0" smtClean="0"/>
              <a:t>resistance </a:t>
            </a:r>
            <a:r>
              <a:rPr lang="en-US" sz="2000" dirty="0"/>
              <a:t>so </a:t>
            </a:r>
            <a:r>
              <a:rPr lang="en-US" sz="2000" dirty="0" smtClean="0"/>
              <a:t>traditional breeding will not work</a:t>
            </a:r>
            <a:endParaRPr lang="en-US" sz="2000" dirty="0"/>
          </a:p>
          <a:p>
            <a:pPr lvl="1" eaLnBrk="1" hangingPunct="1">
              <a:defRPr/>
            </a:pPr>
            <a:r>
              <a:rPr lang="en-US" sz="2000" dirty="0"/>
              <a:t>Removes viral reservoir thus protects all growers</a:t>
            </a:r>
          </a:p>
          <a:p>
            <a:pPr marL="457200" lvl="1" indent="0" eaLnBrk="1" hangingPunct="1">
              <a:buNone/>
              <a:defRPr/>
            </a:pPr>
            <a:endParaRPr lang="en-US" sz="800" dirty="0">
              <a:latin typeface="+mj-lt"/>
              <a:cs typeface="Times New Roman" pitchFamily="18" charset="0"/>
            </a:endParaRPr>
          </a:p>
          <a:p>
            <a:pPr marL="457200" lvl="1" indent="0" eaLnBrk="1" hangingPunct="1">
              <a:buNone/>
              <a:defRPr/>
            </a:pPr>
            <a:r>
              <a:rPr lang="en-US" sz="2000" dirty="0" smtClean="0">
                <a:latin typeface="+mj-lt"/>
                <a:cs typeface="Times New Roman" pitchFamily="18" charset="0"/>
              </a:rPr>
              <a:t>Orange Juice</a:t>
            </a:r>
          </a:p>
          <a:p>
            <a:pPr lvl="1" eaLnBrk="1" hangingPunct="1">
              <a:defRPr/>
            </a:pPr>
            <a:r>
              <a:rPr lang="en-US" sz="2000" dirty="0" smtClean="0">
                <a:latin typeface="+mj-lt"/>
                <a:cs typeface="Times New Roman" pitchFamily="18" charset="0"/>
              </a:rPr>
              <a:t>Citrus Greening – bacterial disease </a:t>
            </a:r>
          </a:p>
          <a:p>
            <a:pPr lvl="1" eaLnBrk="1" hangingPunct="1">
              <a:defRPr/>
            </a:pPr>
            <a:r>
              <a:rPr lang="en-US" sz="2000" dirty="0" smtClean="0">
                <a:latin typeface="+mj-lt"/>
                <a:cs typeface="Times New Roman" pitchFamily="18" charset="0"/>
              </a:rPr>
              <a:t>Spinach genes can save from annihilation</a:t>
            </a:r>
          </a:p>
          <a:p>
            <a:pPr lvl="1" eaLnBrk="1" hangingPunct="1">
              <a:defRPr/>
            </a:pPr>
            <a:endParaRPr lang="en-US" sz="800" dirty="0" smtClean="0">
              <a:latin typeface="+mj-lt"/>
              <a:cs typeface="Times New Roman" pitchFamily="18" charset="0"/>
            </a:endParaRPr>
          </a:p>
          <a:p>
            <a:pPr marL="457200" lvl="1" indent="0" eaLnBrk="1" hangingPunct="1">
              <a:buNone/>
              <a:defRPr/>
            </a:pPr>
            <a:r>
              <a:rPr lang="en-US" sz="2000" dirty="0" smtClean="0"/>
              <a:t>Bananas</a:t>
            </a:r>
          </a:p>
          <a:p>
            <a:pPr lvl="1" eaLnBrk="1" hangingPunct="1">
              <a:defRPr/>
            </a:pPr>
            <a:r>
              <a:rPr lang="en-US" sz="2000" dirty="0" smtClean="0"/>
              <a:t>Fungal, viral &amp; bacterial diseases threatening clonal Cavendish banana – need biotech to save variety </a:t>
            </a:r>
            <a:endParaRPr lang="en-US" sz="2000" dirty="0"/>
          </a:p>
          <a:p>
            <a:pPr marL="457200" lvl="1" indent="0" eaLnBrk="1" hangingPunct="1">
              <a:buNone/>
              <a:defRPr/>
            </a:pPr>
            <a:r>
              <a:rPr lang="en-US" sz="2000" dirty="0" smtClean="0">
                <a:latin typeface="+mj-lt"/>
                <a:cs typeface="Arial" pitchFamily="34" charset="0"/>
              </a:rPr>
              <a:t>Grapes</a:t>
            </a:r>
          </a:p>
          <a:p>
            <a:pPr lvl="1" eaLnBrk="1" hangingPunct="1">
              <a:defRPr/>
            </a:pPr>
            <a:r>
              <a:rPr lang="en-US" sz="2000" dirty="0"/>
              <a:t>Pierce's disease spread by glassy wing </a:t>
            </a:r>
            <a:r>
              <a:rPr lang="en-US" sz="2000" dirty="0" smtClean="0"/>
              <a:t>sharp-shooter </a:t>
            </a:r>
            <a:r>
              <a:rPr lang="en-US" sz="2000" dirty="0"/>
              <a:t>– </a:t>
            </a:r>
            <a:endParaRPr lang="en-US" sz="2000" dirty="0" smtClean="0">
              <a:cs typeface="Times New Roman" pitchFamily="18" charset="0"/>
            </a:endParaRPr>
          </a:p>
          <a:p>
            <a:pPr lvl="1" eaLnBrk="1" hangingPunct="1">
              <a:defRPr/>
            </a:pPr>
            <a:r>
              <a:rPr lang="en-US" sz="2000" dirty="0"/>
              <a:t>R</a:t>
            </a:r>
            <a:r>
              <a:rPr lang="en-US" sz="2000" dirty="0" smtClean="0"/>
              <a:t>esistant gene preferable </a:t>
            </a:r>
            <a:r>
              <a:rPr lang="en-US" sz="2000" dirty="0"/>
              <a:t>to spraying </a:t>
            </a:r>
            <a:r>
              <a:rPr lang="en-US" sz="2000" dirty="0" smtClean="0"/>
              <a:t>malathion to control vector</a:t>
            </a:r>
            <a:endParaRPr lang="en-US" sz="2000" dirty="0"/>
          </a:p>
          <a:p>
            <a:pPr lvl="1" eaLnBrk="1" hangingPunct="1">
              <a:defRPr/>
            </a:pPr>
            <a:endParaRPr lang="en-US" sz="2400" dirty="0">
              <a:solidFill>
                <a:schemeClr val="tx1"/>
              </a:solidFill>
              <a:latin typeface="Times New Roman" pitchFamily="18" charset="0"/>
              <a:cs typeface="Times New Roman" pitchFamily="18" charset="0"/>
            </a:endParaRPr>
          </a:p>
          <a:p>
            <a:pPr>
              <a:buFont typeface="Arial" pitchFamily="34" charset="0"/>
              <a:buChar char="•"/>
            </a:pPr>
            <a:endParaRPr lang="en-US" sz="2000" dirty="0"/>
          </a:p>
          <a:p>
            <a:pPr lvl="1" eaLnBrk="1" hangingPunct="1">
              <a:defRPr/>
            </a:pPr>
            <a:endParaRPr lang="en-US" sz="2400" dirty="0" smtClean="0">
              <a:solidFill>
                <a:schemeClr val="tx1"/>
              </a:solidFill>
              <a:latin typeface="Times New Roman" pitchFamily="18" charset="0"/>
              <a:cs typeface="Times New Roman" pitchFamily="18" charset="0"/>
            </a:endParaRPr>
          </a:p>
        </p:txBody>
      </p:sp>
      <p:sp>
        <p:nvSpPr>
          <p:cNvPr id="2" name="TextBox 1"/>
          <p:cNvSpPr txBox="1"/>
          <p:nvPr/>
        </p:nvSpPr>
        <p:spPr>
          <a:xfrm>
            <a:off x="2438400" y="0"/>
            <a:ext cx="6436377" cy="461665"/>
          </a:xfrm>
          <a:prstGeom prst="rect">
            <a:avLst/>
          </a:prstGeom>
          <a:noFill/>
        </p:spPr>
        <p:txBody>
          <a:bodyPr wrap="none" rtlCol="0">
            <a:spAutoFit/>
          </a:bodyPr>
          <a:lstStyle/>
          <a:p>
            <a:r>
              <a:rPr lang="en-US" b="1" dirty="0" smtClean="0">
                <a:solidFill>
                  <a:srgbClr val="D5E18F"/>
                </a:solidFill>
              </a:rPr>
              <a:t>Things that may disappear without biotech</a:t>
            </a:r>
            <a:endParaRPr lang="en-US" b="1" dirty="0">
              <a:solidFill>
                <a:srgbClr val="D5E18F"/>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90" y="1526465"/>
            <a:ext cx="2299394" cy="1369135"/>
          </a:xfrm>
          <a:prstGeom prst="rect">
            <a:avLst/>
          </a:prstGeom>
        </p:spPr>
      </p:pic>
      <p:pic>
        <p:nvPicPr>
          <p:cNvPr id="10" name="Picture 2" descr="pap4"/>
          <p:cNvPicPr>
            <a:picLocks noChangeAspect="1" noChangeArrowheads="1"/>
          </p:cNvPicPr>
          <p:nvPr/>
        </p:nvPicPr>
        <p:blipFill>
          <a:blip r:embed="rId4" cstate="print"/>
          <a:srcRect/>
          <a:stretch>
            <a:fillRect/>
          </a:stretch>
        </p:blipFill>
        <p:spPr bwMode="auto">
          <a:xfrm>
            <a:off x="11723" y="0"/>
            <a:ext cx="2433728" cy="1526465"/>
          </a:xfrm>
          <a:prstGeom prst="rect">
            <a:avLst/>
          </a:prstGeom>
          <a:noFill/>
          <a:ln w="9525">
            <a:noFill/>
            <a:miter lim="800000"/>
            <a:headEnd/>
            <a:tailEnd/>
          </a:ln>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895600"/>
            <a:ext cx="2445451" cy="2262239"/>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r="24002"/>
          <a:stretch/>
        </p:blipFill>
        <p:spPr>
          <a:xfrm>
            <a:off x="500256" y="5157839"/>
            <a:ext cx="1938144" cy="1700161"/>
          </a:xfrm>
          <a:prstGeom prst="rect">
            <a:avLst/>
          </a:prstGeom>
        </p:spPr>
      </p:pic>
      <p:sp>
        <p:nvSpPr>
          <p:cNvPr id="4" name="AutoShape 2" descr="data:image/jpeg;base64,/9j/4AAQSkZJRgABAQAAAQABAAD/2wCEAAkGBhAQEBMQEhEUEBEVFRgTEhIVFRISEBUVFhUVFxQUFhgaGyYeGBsjGRUWHy8gIygpLCwxFR4xNTEqNSYrLSkBCQoKDgwOGg8PGjIkHyQpLCk1MC0vKSksKi4sKSwsKSkpLCwpLC8pLCwtLCksLC8sLCwsKSwsLCwsLCwsLCwpLP/AABEIALcBEwMBIgACEQEDEQH/xAAcAAEAAgIDAQAAAAAAAAAAAAAABgcEBQEDCAL/xABCEAACAQIEAwQFCAcIAwAAAAAAAQIDEQQFEiEGMUETIlFhBzJxgZEIFCNCobGywTRjcrPR4fAkJVJic3SCw2Si8f/EABoBAQADAQEBAAAAAAAAAAAAAAACAwQBBQb/xAAnEQEAAgICAgIBAwUAAAAAAAAAAQIDESExBBIiQRMFkaEUMkJhgf/aAAwDAQACEQMRAD8AvEAAAAAAAAAAAAAAAAGHm+YLD4erXdmqdOVSzainpi3a75XtYq6r6ZMUsMq6w9FNu2lylb43ObSrWbdLdBCvRzx5UzNV1UhTpzpaLKDk7qWrdp+cftJqdcmNcAADgAAAAAAAAAAAAAAAAAAAAAAAAAAAAAAAAAAAAAAADR8cUFPLcZFtpfN6ruue0G/yPOFdT+ZRbacNW0bWfN9T0lxo/wC7cb/tq37uR5vr/oEf2vzZCzRh6lZfoGpxcsXNXTSpR53Vm6j8PIt4qD0BvfGLyo/9pb5KOlWT+4AB1AAAAAAAAAAAAAAAAAAAAAAAAAAAAAAAAAAAAAAAABoePKmnK8a//HqL4wa/M88YiH9gj+0egPSTjHRynGVFa6pNK/LdqP5lMz4/xEMsp1HQoyblbeM7WvJJ8/JGfNOSJ+Fd/wDdLcd5r9JN6Bav02Lj4wpP4SmvzLlKf9DnFUsXja8JU6VN9gpLQmm7Tit7v/MXAWY5tNflGp/dC07nYACxEAAAAAAAAAAAAAAAAAAAAAAAAAAAAAAAAAAAAADhs5IN6YOK5YDLpOm9NWs+yg+sU03OS87K3vAi3pR43oY6pHJqFR/SVYrEVY2cUovU4Lxd4r3moxnDuF+bxod50oWSjKpUa23va9m7+RXHBWX/ADjFqUpSj2a7VtNKV00o7tPq/vJbxpCeGourTxVZbxioS7KUG30Voq2yb68jsS66stx0cpxtPGUdT2cZQv3ZQdtSfW3L2WR6B4Y4nw+YUFXoSuuUo/WhL/C/49Tyas2qVovW7yXXZbPyRLfQzxPUwmZwouT7HEPspx6XfqS9qlb4s4PTgADgAAAAAAAAAAAAAAAAAAAAAAAAAAAAAAAAAAAAAFLfKVk+xwS6a6v4aZdJS/ylV9Dgv9Sr+GAFKZNnM8LNzhGMrqzUr25p9H5GXn3FFTFxjGUIwUXq7rk7u1uvv+JpABl5d6zXl/AkXCsEsdhn1Van+NEdyz1/c/yJHw1+m4f/AFqf44hKHrUABEAAAAAAAAAAAAAAAAAAAAAAAAAAAAAAAAAAAAACm/lIwvh8I/CpU/BEuQp/5R6/smFf62f4P5AefbHB9PkfIGXlnr+5ki4c/TMP/rU/xxI1haul38mSThuV8Vh3+tpv/wB4hJ63Bxcx6eZUZPSqkG+VlJPfwDmplkg4uc3DgDi5yAAAAAAAAAAAAAAAAAAAAAAAAAAAAAAAAAKj+UbH+w4Z/r3+7ZbhU/yio/3fQf6//rmcl2O3nbofJ34andteT+46TpL6exJuF/0jD/t0/wAUTQYLCutUjTWzk7XfJeZaORcEYehorOpOUo2ne6irx3XTl/VyE2ivbTi8e+WN1jhdHHGInDBz09ZRjLx0ylZpe3l72V3lGOm6krvTGK0qPLfq393uMvMOKpY/vOyhBtwjvpTd1dv6zt1ttdmjyzGy1VKbg5Rbbdk374vqUZpmY3V6vh4/w0n3S3BcYyw9WCnJzpT2cW+Xmm+T8upssz9IEYt6Goro5K/x329n2lU5pj061OzuoTbcHz6W2+PxMbMcTKc3buxfPzIUy29Vn9Niy299cL14Z4pji9UGtNWCvJLeMl/ii/b08zfopTgLP4YetrktT7NxSvZttx3e1uSJlQ9KVBV40asdClJR1p7RbdlqT6X69DRS/HLy8/iW95nHXhOgcJnJawAAAAAAAAAAAAAAAAAAAAAAAAAAAAxcbjezsrXb5eG1r/eYGJztw3smlu11t1t5mXJ5eLHb1tPKcUmem5Kr+UQv7tpf7hfu5k8o8T0ZxvDVLlbZ2u+jlukaDjzI4ZrQhhpylTjGaqtws5O0ZK2+y5+Z2/lYq92SpitM9PLVCVrnLXdXxL5oehXLYqzjVm7c5VbfhSRU/G3CVXLsQ6Mk3SleVGpbacfP/MuTXnfk0cx+RTJbVU7YrUjctVkFOo68ezg5u+6Xg/PoWHj8XiKcdM4StPuq1pK72S7rdiJ8J5lCgt+qfl3v/n3mxp5lPEVY0dTUZS5q+pRScpfcdyatZ6Xje2PDxPfLfZfmkaWGad7xTbXJt78/uOjLczl83clP6Scm2trJckjEzvCKeudKyW+pK2m/VRS2XsNDhszjCNr7rp1/mVRFqt9slLdtvSp1K9ecVPTzfK6drX2/PzMbEU6kG7ST/P8Arc1+X5lKM3UUnG90/Z4fcdlbEp7J3va/vav9hPSibR9SkHDtCtKDq06cpLlf3dL7vxOJaZ1vpG4b7qV7mwWcqjSkod2be6V30X3cvcaatW1xVWS7yklfxUrtr4or4aY9q1XtwjxjRrqGHc326jtq27RR5uLvu0unMlZQHBGHq18dh+zb7lSNR25KMXeTflZNe8v5GvHbcPn/AC8Vcd/j9uQAWMgAAAAAAAAAAAAAAAAAAAAAGtzXM3SajFJye93yS/M2Rq8+hBU3OS7y2jvbd8k/Lr7jL5c3jFacc6lKmt8tDm2fSs01fTFyjNJesvqNXvv4+Rh4eDrUZSrNpu+0W0rW8eb+w1uaYtKCjZyd9Ur7Wa/roafFcRVors4pJydryS0x2d2patLs0tt+Z8vNrZZ9p5l6NaRENjPGKWItSppP1YwirJJXvy6W8SWYNOyb5kGyDEJVqem8pSTU5XuvFvlz26OxPqC2O1ibX3btbWNRLutsafNsipY6k6WJoxlFS1RvvZrlJPny2fk2ja05Su7ra+3mrdffc+5eRtrPUxPSP+pQSnwll2H1RqYSjdq93HZ9Lxvy91iG1ODHLF68L9HSd+bemDs00m92ndbFs53lkK9KUJPS36kuql0Zo6lWMHDCyWlxSbj/AIoqybXim+vmcjPkx33Ntwrmk16abIeBqFLDydeTqyk5XtKUYx7zskvG3N+ZA8wy3D0cTVoXcoq04N2bs1ez80WtxBhIxouVJunK2q13JP3MrXP+H4TanQlKpiJ6fHvN7OPlb8izB5Fvyz7W4d/LMTy6ss4SqYq7o01FWelyaUXzV992jCzThtYW9OT1VrbPdLn0+BbElLCYdatKUYpNxa7sbJK/stYg+dZJisxqKdCMVTjHTqlJJybd24rw6dOpdh8yb5PXXCP5tzz0ieGx89el7y+KNlFuUdNRd291fx33+37SRYXgfDUoOU3OVa27u1Z/s8vvIvKFapVlCKUlBuOptJOz57mql62t8WvFn9+LStn0T0JKvUlBKNF0uSX1nKNrvq1aRaSKmo8WRyvA4TC4bTWxNWLqVZ9Kbv3rrx1PSr9Itm6yPjjES1dqo1I22e0WpeG3NfyNkXrXiWHLivmtN4hPwV1mfpErUW5Wg0t9DVr26Jre5Nsjzeni6FPEU/UnG6T5p8pRfmmmvcSreLdKc3jZMMRNo7Z4AJs4AAAAAAAAAAAAAAAAAAODR57X1SVN+rHvS8W97I3pg4zKoVHqd0+trbmTzMeTJimuPtZimK23KAZxXgrOUNXPTFO3ecWov3Np/wDFEVpZfLEOcUnHfe/Jfs+3mT7iDhqr2mulFzi0lpbV4tc3u+T5mDk2Q4ig5SnTsr3W6k/B3S5Hzk4M2LcWjfLVN4tzDT8N4SpTxOie+mndS8btK9unUndM0mFV68npktkruLSbvyTfM3cBj3NpmWqsfCCMk27O9tmvBnXCvNT0uPds3q6bWsn57v4HEp2bUVvs3tt5+8+O2m2tlbVZ/sk5ulFWRWoRlZtXs7owcywPaxbdtcb6GuifT3mwTsYeNoSelxnpitpRauncleYmrlY+pQHOcwrNyw0aU+1S9Zq1Oz5SUuq8l4PkabK8E8JiKUq1XtGrq0Y+q2nH37Nll5plqqQ0LuSXqT52duvkR7IMl01Jdul2i/5LnZNPw6ikUpWaxHfbNlrPtt8YrFRxUvm6lvUi1J2btHZN2ftMueBp4JWp1JSit5atO1+t0lY+c9XYOVWKV6abtyulu0aPG8QrE09MKbi5etKTV9umxkpuImKdb7Q1vtquOOIeypp0mpyls5LeML8rtdfI0eSZtenZq7Ur6uvI6+LqsKUHTUXqmldW7qT6/YRbA4ycdovnt8T6Dw8cVxbhZitETqU+y6PziV5yaUNla2puXS/hsn8Dc1MZToXhSi1JKzvJ38+b3IblVX5vPTOfrWk5c4ptbJ+BtbK/aTnt7bt+zxLr139PUxxjmNs2pmyelVY9lq5als14rxRdvB2ChRwdKMJxqppy1wacG5Nt6X4Ll7jz9XxjqrS1eL209Y3fdafii2PQ1CqsPXUr9n2i0X5arPXb4RLsMRHTH5+5pHKxAAaHjAAAAAAAAAAAAAAAAAAAAADho40H0DkxAx8RgYVLao3ty5poxp5PH6smvtRsQU28fHbmYTjJavUtFVySrqUlO6V7w5KVzoq4atGS+j7u92t35cuZJDixlt+n456nS+PKvHfKMXt1/iYtSulJy71krNX7vPmS+dGL5pP2q5j1MroyTTgrPn0MeX9NyTHxtC6vl1/yhop7pP7jXYuP1l6xJK2SJ+pNw9ykjFnwqpq1Sq5Lb1YqHL3sov4We3x9f5hZHkYtcyqji/iKabw/ZNarOVS91p8El5835EaqVpqP0Knqutop/ai+p8E4VyUnDW7W7zb2Rkw4aoR5U4/BGvD4M0iIlkvkiZ3DzTi8gxmInqdKbbW7d7syKHo3xLV9Mr22VrbnpSOT019VfA7I4CC+qj0qU1GkIyPNkOD8ZfS8NVv46dlt4k0zjgSXzTD9lCUatGmoK6T7SN3JqVuT1Sk01y1Ney4XgYeB9vCRstifqs/PbcSofI+DsbOa10JRinz7v8S7eHcJKlRjCUVGysoxSjH4Iz4YdLodp2tdIZs05OwAE1AAAAAAAAAAAAAAAAAAAAAAAAAAAAAAAABY4scgAAAOLCwACxyAAAAAAAAAAAAAAAAAB//Z"/>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hAQEBMQEhEUEBEVFRgTEhIVFRISEBUVFhUVFxQUFhgaGyYeGBsjGRUWHy8gIygpLCwxFR4xNTEqNSYrLSkBCQoKDgwOGg8PGjIkHyQpLCk1MC0vKSksKi4sKSwsKSkpLCwpLC8pLCwtLCksLC8sLCwsKSwsLCwsLCwsLCwpLP/AABEIALcBEwMBIgACEQEDEQH/xAAcAAEAAgIDAQAAAAAAAAAAAAAABgcEBQEDCAL/xABCEAACAQIEAwQFCAcIAwAAAAAAAQIDEQQFEiEGMUETIlFhBzJxgZEIFCNCobGywTRjcrPR4fAkJVJic3SCw2Si8f/EABoBAQADAQEBAAAAAAAAAAAAAAACAwQBBQb/xAAnEQEAAgICAgIBAwUAAAAAAAAAAQIDESExBBIiQRMFkaEUMkJhgf/aAAwDAQACEQMRAD8AvEAAAAAAAAAAAAAAAAGHm+YLD4erXdmqdOVSzainpi3a75XtYq6r6ZMUsMq6w9FNu2lylb43ObSrWbdLdBCvRzx5UzNV1UhTpzpaLKDk7qWrdp+cftJqdcmNcAADgAAAAAAAAAAAAAAAAAAAAAAAAAAAAAAAAAAAAAAADR8cUFPLcZFtpfN6ruue0G/yPOFdT+ZRbacNW0bWfN9T0lxo/wC7cb/tq37uR5vr/oEf2vzZCzRh6lZfoGpxcsXNXTSpR53Vm6j8PIt4qD0BvfGLyo/9pb5KOlWT+4AB1AAAAAAAAAAAAAAAAAAAAAAAAAAAAAAAAAAAAAAAABoePKmnK8a//HqL4wa/M88YiH9gj+0egPSTjHRynGVFa6pNK/LdqP5lMz4/xEMsp1HQoyblbeM7WvJJ8/JGfNOSJ+Fd/wDdLcd5r9JN6Bav02Lj4wpP4SmvzLlKf9DnFUsXja8JU6VN9gpLQmm7Tit7v/MXAWY5tNflGp/dC07nYACxEAAAAAAAAAAAAAAAAAAAAAAAAAAAAAAAAAAAAADhs5IN6YOK5YDLpOm9NWs+yg+sU03OS87K3vAi3pR43oY6pHJqFR/SVYrEVY2cUovU4Lxd4r3moxnDuF+bxod50oWSjKpUa23va9m7+RXHBWX/ADjFqUpSj2a7VtNKV00o7tPq/vJbxpCeGourTxVZbxioS7KUG30Voq2yb68jsS66stx0cpxtPGUdT2cZQv3ZQdtSfW3L2WR6B4Y4nw+YUFXoSuuUo/WhL/C/49Tyas2qVovW7yXXZbPyRLfQzxPUwmZwouT7HEPspx6XfqS9qlb4s4PTgADgAAAAAAAAAAAAAAAAAAAAAAAAAAAAAAAAAAAAAFLfKVk+xwS6a6v4aZdJS/ylV9Dgv9Sr+GAFKZNnM8LNzhGMrqzUr25p9H5GXn3FFTFxjGUIwUXq7rk7u1uvv+JpABl5d6zXl/AkXCsEsdhn1Van+NEdyz1/c/yJHw1+m4f/AFqf44hKHrUABEAAAAAAAAAAAAAAAAAAAAAAAAAAAAAAAAAAAAACm/lIwvh8I/CpU/BEuQp/5R6/smFf62f4P5AefbHB9PkfIGXlnr+5ki4c/TMP/rU/xxI1haul38mSThuV8Vh3+tpv/wB4hJ63Bxcx6eZUZPSqkG+VlJPfwDmplkg4uc3DgDi5yAAAAAAAAAAAAAAAAAAAAAAAAAAAAAAAAAKj+UbH+w4Z/r3+7ZbhU/yio/3fQf6//rmcl2O3nbofJ34andteT+46TpL6exJuF/0jD/t0/wAUTQYLCutUjTWzk7XfJeZaORcEYehorOpOUo2ne6irx3XTl/VyE2ivbTi8e+WN1jhdHHGInDBz09ZRjLx0ylZpe3l72V3lGOm6krvTGK0qPLfq393uMvMOKpY/vOyhBtwjvpTd1dv6zt1ttdmjyzGy1VKbg5Rbbdk374vqUZpmY3V6vh4/w0n3S3BcYyw9WCnJzpT2cW+Xmm+T8upssz9IEYt6Goro5K/x329n2lU5pj061OzuoTbcHz6W2+PxMbMcTKc3buxfPzIUy29Vn9Niy299cL14Z4pji9UGtNWCvJLeMl/ii/b08zfopTgLP4YetrktT7NxSvZttx3e1uSJlQ9KVBV40asdClJR1p7RbdlqT6X69DRS/HLy8/iW95nHXhOgcJnJawAAAAAAAAAAAAAAAAAAAAAAAAAAAAxcbjezsrXb5eG1r/eYGJztw3smlu11t1t5mXJ5eLHb1tPKcUmem5Kr+UQv7tpf7hfu5k8o8T0ZxvDVLlbZ2u+jlukaDjzI4ZrQhhpylTjGaqtws5O0ZK2+y5+Z2/lYq92SpitM9PLVCVrnLXdXxL5oehXLYqzjVm7c5VbfhSRU/G3CVXLsQ6Mk3SleVGpbacfP/MuTXnfk0cx+RTJbVU7YrUjctVkFOo68ezg5u+6Xg/PoWHj8XiKcdM4StPuq1pK72S7rdiJ8J5lCgt+qfl3v/n3mxp5lPEVY0dTUZS5q+pRScpfcdyatZ6Xje2PDxPfLfZfmkaWGad7xTbXJt78/uOjLczl83clP6Scm2trJckjEzvCKeudKyW+pK2m/VRS2XsNDhszjCNr7rp1/mVRFqt9slLdtvSp1K9ecVPTzfK6drX2/PzMbEU6kG7ST/P8Arc1+X5lKM3UUnG90/Z4fcdlbEp7J3va/vav9hPSibR9SkHDtCtKDq06cpLlf3dL7vxOJaZ1vpG4b7qV7mwWcqjSkod2be6V30X3cvcaatW1xVWS7yklfxUrtr4or4aY9q1XtwjxjRrqGHc326jtq27RR5uLvu0unMlZQHBGHq18dh+zb7lSNR25KMXeTflZNe8v5GvHbcPn/AC8Vcd/j9uQAWMgAAAAAAAAAAAAAAAAAAAAAGtzXM3SajFJye93yS/M2Rq8+hBU3OS7y2jvbd8k/Lr7jL5c3jFacc6lKmt8tDm2fSs01fTFyjNJesvqNXvv4+Rh4eDrUZSrNpu+0W0rW8eb+w1uaYtKCjZyd9Ur7Wa/roafFcRVors4pJydryS0x2d2patLs0tt+Z8vNrZZ9p5l6NaRENjPGKWItSppP1YwirJJXvy6W8SWYNOyb5kGyDEJVqem8pSTU5XuvFvlz26OxPqC2O1ibX3btbWNRLutsafNsipY6k6WJoxlFS1RvvZrlJPny2fk2ja05Su7ra+3mrdffc+5eRtrPUxPSP+pQSnwll2H1RqYSjdq93HZ9Lxvy91iG1ODHLF68L9HSd+bemDs00m92ndbFs53lkK9KUJPS36kuql0Zo6lWMHDCyWlxSbj/AIoqybXim+vmcjPkx33Ntwrmk16abIeBqFLDydeTqyk5XtKUYx7zskvG3N+ZA8wy3D0cTVoXcoq04N2bs1ez80WtxBhIxouVJunK2q13JP3MrXP+H4TanQlKpiJ6fHvN7OPlb8izB5Fvyz7W4d/LMTy6ss4SqYq7o01FWelyaUXzV992jCzThtYW9OT1VrbPdLn0+BbElLCYdatKUYpNxa7sbJK/stYg+dZJisxqKdCMVTjHTqlJJybd24rw6dOpdh8yb5PXXCP5tzz0ieGx89el7y+KNlFuUdNRd291fx33+37SRYXgfDUoOU3OVa27u1Z/s8vvIvKFapVlCKUlBuOptJOz57mql62t8WvFn9+LStn0T0JKvUlBKNF0uSX1nKNrvq1aRaSKmo8WRyvA4TC4bTWxNWLqVZ9Kbv3rrx1PSr9Itm6yPjjES1dqo1I22e0WpeG3NfyNkXrXiWHLivmtN4hPwV1mfpErUW5Wg0t9DVr26Jre5Nsjzeni6FPEU/UnG6T5p8pRfmmmvcSreLdKc3jZMMRNo7Z4AJs4AAAAAAAAAAAAAAAAAAODR57X1SVN+rHvS8W97I3pg4zKoVHqd0+trbmTzMeTJimuPtZimK23KAZxXgrOUNXPTFO3ecWov3Np/wDFEVpZfLEOcUnHfe/Jfs+3mT7iDhqr2mulFzi0lpbV4tc3u+T5mDk2Q4ig5SnTsr3W6k/B3S5Hzk4M2LcWjfLVN4tzDT8N4SpTxOie+mndS8btK9unUndM0mFV68npktkruLSbvyTfM3cBj3NpmWqsfCCMk27O9tmvBnXCvNT0uPds3q6bWsn57v4HEp2bUVvs3tt5+8+O2m2tlbVZ/sk5ulFWRWoRlZtXs7owcywPaxbdtcb6GuifT3mwTsYeNoSelxnpitpRauncleYmrlY+pQHOcwrNyw0aU+1S9Zq1Oz5SUuq8l4PkabK8E8JiKUq1XtGrq0Y+q2nH37Nll5plqqQ0LuSXqT52duvkR7IMl01Jdul2i/5LnZNPw6ikUpWaxHfbNlrPtt8YrFRxUvm6lvUi1J2btHZN2ftMueBp4JWp1JSit5atO1+t0lY+c9XYOVWKV6abtyulu0aPG8QrE09MKbi5etKTV9umxkpuImKdb7Q1vtquOOIeypp0mpyls5LeML8rtdfI0eSZtenZq7Ur6uvI6+LqsKUHTUXqmldW7qT6/YRbA4ycdovnt8T6Dw8cVxbhZitETqU+y6PziV5yaUNla2puXS/hsn8Dc1MZToXhSi1JKzvJ38+b3IblVX5vPTOfrWk5c4ptbJ+BtbK/aTnt7bt+zxLr139PUxxjmNs2pmyelVY9lq5als14rxRdvB2ChRwdKMJxqppy1wacG5Nt6X4Ll7jz9XxjqrS1eL209Y3fdafii2PQ1CqsPXUr9n2i0X5arPXb4RLsMRHTH5+5pHKxAAaHjAAAAAAAAAAAAAAAAAAAAADho40H0DkxAx8RgYVLao3ty5poxp5PH6smvtRsQU28fHbmYTjJavUtFVySrqUlO6V7w5KVzoq4atGS+j7u92t35cuZJDixlt+n456nS+PKvHfKMXt1/iYtSulJy71krNX7vPmS+dGL5pP2q5j1MroyTTgrPn0MeX9NyTHxtC6vl1/yhop7pP7jXYuP1l6xJK2SJ+pNw9ykjFnwqpq1Sq5Lb1YqHL3sov4We3x9f5hZHkYtcyqji/iKabw/ZNarOVS91p8El5835EaqVpqP0Knqutop/ai+p8E4VyUnDW7W7zb2Rkw4aoR5U4/BGvD4M0iIlkvkiZ3DzTi8gxmInqdKbbW7d7syKHo3xLV9Mr22VrbnpSOT019VfA7I4CC+qj0qU1GkIyPNkOD8ZfS8NVv46dlt4k0zjgSXzTD9lCUatGmoK6T7SN3JqVuT1Sk01y1Ney4XgYeB9vCRstifqs/PbcSofI+DsbOa10JRinz7v8S7eHcJKlRjCUVGysoxSjH4Iz4YdLodp2tdIZs05OwAE1AAAAAAAAAAAAAAAAAAAAAAAAAAAAAAAABY4scgAAAOLCwACxyAAAAAAAAAAAAAAAAAB//Z"/>
          <p:cNvSpPr>
            <a:spLocks noChangeAspect="1" noChangeArrowheads="1"/>
          </p:cNvSpPr>
          <p:nvPr/>
        </p:nvSpPr>
        <p:spPr bwMode="auto">
          <a:xfrm>
            <a:off x="2159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8" descr="glassy2"/>
          <p:cNvPicPr>
            <a:picLocks noChangeAspect="1" noChangeArrowheads="1"/>
          </p:cNvPicPr>
          <p:nvPr/>
        </p:nvPicPr>
        <p:blipFill>
          <a:blip r:embed="rId7" cstate="print"/>
          <a:srcRect/>
          <a:stretch>
            <a:fillRect/>
          </a:stretch>
        </p:blipFill>
        <p:spPr bwMode="auto">
          <a:xfrm>
            <a:off x="25015" y="5157839"/>
            <a:ext cx="1117985" cy="1700161"/>
          </a:xfrm>
          <a:prstGeom prst="rect">
            <a:avLst/>
          </a:prstGeom>
          <a:noFill/>
          <a:ln w="9525">
            <a:noFill/>
            <a:miter lim="800000"/>
            <a:headEnd/>
            <a:tailEnd/>
          </a:ln>
        </p:spPr>
      </p:pic>
    </p:spTree>
    <p:extLst>
      <p:ext uri="{BB962C8B-B14F-4D97-AF65-F5344CB8AC3E}">
        <p14:creationId xmlns:p14="http://schemas.microsoft.com/office/powerpoint/2010/main" val="1050072360"/>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2"/>
          <p:cNvSpPr>
            <a:spLocks noGrp="1" noChangeArrowheads="1"/>
          </p:cNvSpPr>
          <p:nvPr>
            <p:ph type="title"/>
          </p:nvPr>
        </p:nvSpPr>
        <p:spPr>
          <a:xfrm>
            <a:off x="540456" y="448733"/>
            <a:ext cx="7772400" cy="338667"/>
          </a:xfrm>
          <a:solidFill>
            <a:srgbClr val="EEFB4B"/>
          </a:solidFill>
        </p:spPr>
        <p:txBody>
          <a:bodyPr>
            <a:noAutofit/>
          </a:bodyPr>
          <a:lstStyle/>
          <a:p>
            <a:pPr>
              <a:defRPr/>
            </a:pPr>
            <a:r>
              <a:rPr lang="en-US" sz="2489" dirty="0">
                <a:solidFill>
                  <a:schemeClr val="accent2">
                    <a:lumMod val="50000"/>
                  </a:schemeClr>
                </a:solidFill>
              </a:rPr>
              <a:t>Cooperation works</a:t>
            </a:r>
          </a:p>
        </p:txBody>
      </p:sp>
      <p:graphicFrame>
        <p:nvGraphicFramePr>
          <p:cNvPr id="25603" name="Object 3"/>
          <p:cNvGraphicFramePr>
            <a:graphicFrameLocks noGrp="1" noChangeAspect="1"/>
          </p:cNvGraphicFramePr>
          <p:nvPr>
            <p:ph sz="half" idx="1"/>
          </p:nvPr>
        </p:nvGraphicFramePr>
        <p:xfrm>
          <a:off x="7587545" y="1679223"/>
          <a:ext cx="1404055" cy="1667933"/>
        </p:xfrm>
        <a:graphic>
          <a:graphicData uri="http://schemas.openxmlformats.org/presentationml/2006/ole">
            <mc:AlternateContent xmlns:mc="http://schemas.openxmlformats.org/markup-compatibility/2006">
              <mc:Choice xmlns:v="urn:schemas-microsoft-com:vml" Requires="v">
                <p:oleObj spid="_x0000_s1161" name="Photo Editor Photo" r:id="rId4" imgW="3419952" imgH="4571429" progId="">
                  <p:embed/>
                </p:oleObj>
              </mc:Choice>
              <mc:Fallback>
                <p:oleObj name="Photo Editor Photo" r:id="rId4" imgW="3419952" imgH="4571429" progId="">
                  <p:embed/>
                  <p:pic>
                    <p:nvPicPr>
                      <p:cNvPr id="0" name="Picture 13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7545" y="1679223"/>
                        <a:ext cx="1404055" cy="1667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604" name="Object 7"/>
          <p:cNvGraphicFramePr>
            <a:graphicFrameLocks noGrp="1" noChangeAspect="1"/>
          </p:cNvGraphicFramePr>
          <p:nvPr>
            <p:ph sz="half" idx="2"/>
          </p:nvPr>
        </p:nvGraphicFramePr>
        <p:xfrm>
          <a:off x="1711679" y="1742723"/>
          <a:ext cx="2479322" cy="1649588"/>
        </p:xfrm>
        <a:graphic>
          <a:graphicData uri="http://schemas.openxmlformats.org/presentationml/2006/ole">
            <mc:AlternateContent xmlns:mc="http://schemas.openxmlformats.org/markup-compatibility/2006">
              <mc:Choice xmlns:v="urn:schemas-microsoft-com:vml" Requires="v">
                <p:oleObj spid="_x0000_s1162" name="Photo Editor Photo" r:id="rId6" imgW="6095238" imgH="4563112" progId="">
                  <p:embed/>
                </p:oleObj>
              </mc:Choice>
              <mc:Fallback>
                <p:oleObj name="Photo Editor Photo" r:id="rId6" imgW="6095238" imgH="4563112" progId="">
                  <p:embed/>
                  <p:pic>
                    <p:nvPicPr>
                      <p:cNvPr id="0" name="Picture 135"/>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11679" y="1742723"/>
                        <a:ext cx="2479322" cy="164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605" name="Text Box 4"/>
          <p:cNvSpPr txBox="1">
            <a:spLocks noChangeArrowheads="1"/>
          </p:cNvSpPr>
          <p:nvPr/>
        </p:nvSpPr>
        <p:spPr bwMode="auto">
          <a:xfrm>
            <a:off x="5324123" y="2384778"/>
            <a:ext cx="1152877" cy="639534"/>
          </a:xfrm>
          <a:prstGeom prst="rect">
            <a:avLst/>
          </a:prstGeom>
          <a:solidFill>
            <a:srgbClr val="99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u="sng">
                <a:solidFill>
                  <a:schemeClr val="tx1"/>
                </a:solidFill>
                <a:latin typeface="Times New Roman" panose="02020603050405020304" pitchFamily="18" charset="0"/>
              </a:defRPr>
            </a:lvl1pPr>
            <a:lvl2pPr marL="742950" indent="-285750">
              <a:defRPr sz="2400" b="1" u="sng">
                <a:solidFill>
                  <a:schemeClr val="tx1"/>
                </a:solidFill>
                <a:latin typeface="Times New Roman" panose="02020603050405020304" pitchFamily="18" charset="0"/>
              </a:defRPr>
            </a:lvl2pPr>
            <a:lvl3pPr marL="1143000" indent="-228600">
              <a:defRPr sz="2400" b="1" u="sng">
                <a:solidFill>
                  <a:schemeClr val="tx1"/>
                </a:solidFill>
                <a:latin typeface="Times New Roman" panose="02020603050405020304" pitchFamily="18" charset="0"/>
              </a:defRPr>
            </a:lvl3pPr>
            <a:lvl4pPr marL="1600200" indent="-228600">
              <a:defRPr sz="2400" b="1" u="sng">
                <a:solidFill>
                  <a:schemeClr val="tx1"/>
                </a:solidFill>
                <a:latin typeface="Times New Roman" panose="02020603050405020304" pitchFamily="18" charset="0"/>
              </a:defRPr>
            </a:lvl4pPr>
            <a:lvl5pPr marL="2057400" indent="-228600">
              <a:defRPr sz="2400" b="1"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u="sng">
                <a:solidFill>
                  <a:schemeClr val="tx1"/>
                </a:solidFill>
                <a:latin typeface="Times New Roman" panose="02020603050405020304" pitchFamily="18" charset="0"/>
              </a:defRPr>
            </a:lvl9pPr>
          </a:lstStyle>
          <a:p>
            <a:pPr>
              <a:spcBef>
                <a:spcPct val="50000"/>
              </a:spcBef>
            </a:pPr>
            <a:r>
              <a:rPr lang="en-US" sz="1778">
                <a:solidFill>
                  <a:srgbClr val="FFFF00"/>
                </a:solidFill>
              </a:rPr>
              <a:t>No yellow kernels</a:t>
            </a:r>
          </a:p>
        </p:txBody>
      </p:sp>
      <p:sp>
        <p:nvSpPr>
          <p:cNvPr id="25606" name="Line 5"/>
          <p:cNvSpPr>
            <a:spLocks noChangeShapeType="1"/>
          </p:cNvSpPr>
          <p:nvPr/>
        </p:nvSpPr>
        <p:spPr bwMode="auto">
          <a:xfrm>
            <a:off x="2057400" y="3347156"/>
            <a:ext cx="609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133"/>
          </a:p>
        </p:txBody>
      </p:sp>
      <p:sp>
        <p:nvSpPr>
          <p:cNvPr id="1032" name="Text Box 6"/>
          <p:cNvSpPr txBox="1">
            <a:spLocks noChangeArrowheads="1"/>
          </p:cNvSpPr>
          <p:nvPr/>
        </p:nvSpPr>
        <p:spPr bwMode="auto">
          <a:xfrm>
            <a:off x="304800" y="787400"/>
            <a:ext cx="9144000" cy="365934"/>
          </a:xfrm>
          <a:prstGeom prst="rect">
            <a:avLst/>
          </a:prstGeom>
          <a:noFill/>
          <a:ln w="9525">
            <a:noFill/>
            <a:miter lim="800000"/>
            <a:headEnd/>
            <a:tailEnd/>
          </a:ln>
        </p:spPr>
        <p:txBody>
          <a:bodyPr>
            <a:spAutoFit/>
          </a:bodyPr>
          <a:lstStyle/>
          <a:p>
            <a:pPr>
              <a:spcBef>
                <a:spcPct val="50000"/>
              </a:spcBef>
              <a:defRPr/>
            </a:pPr>
            <a:r>
              <a:rPr lang="en-US" sz="1778" dirty="0">
                <a:solidFill>
                  <a:schemeClr val="accent4"/>
                </a:solidFill>
              </a:rPr>
              <a:t>Organic Blue Cornfield  near yellow non-organic field Fred Yoder Ohio</a:t>
            </a:r>
          </a:p>
        </p:txBody>
      </p:sp>
      <p:sp>
        <p:nvSpPr>
          <p:cNvPr id="25608" name="Text Box 8"/>
          <p:cNvSpPr txBox="1">
            <a:spLocks noChangeArrowheads="1"/>
          </p:cNvSpPr>
          <p:nvPr/>
        </p:nvSpPr>
        <p:spPr bwMode="auto">
          <a:xfrm>
            <a:off x="-1411" y="1773767"/>
            <a:ext cx="1584678" cy="118673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u="sng">
                <a:solidFill>
                  <a:schemeClr val="tx1"/>
                </a:solidFill>
                <a:latin typeface="Times New Roman" panose="02020603050405020304" pitchFamily="18" charset="0"/>
              </a:defRPr>
            </a:lvl1pPr>
            <a:lvl2pPr marL="742950" indent="-285750">
              <a:defRPr sz="2400" b="1" u="sng">
                <a:solidFill>
                  <a:schemeClr val="tx1"/>
                </a:solidFill>
                <a:latin typeface="Times New Roman" panose="02020603050405020304" pitchFamily="18" charset="0"/>
              </a:defRPr>
            </a:lvl2pPr>
            <a:lvl3pPr marL="1143000" indent="-228600">
              <a:defRPr sz="2400" b="1" u="sng">
                <a:solidFill>
                  <a:schemeClr val="tx1"/>
                </a:solidFill>
                <a:latin typeface="Times New Roman" panose="02020603050405020304" pitchFamily="18" charset="0"/>
              </a:defRPr>
            </a:lvl3pPr>
            <a:lvl4pPr marL="1600200" indent="-228600">
              <a:defRPr sz="2400" b="1" u="sng">
                <a:solidFill>
                  <a:schemeClr val="tx1"/>
                </a:solidFill>
                <a:latin typeface="Times New Roman" panose="02020603050405020304" pitchFamily="18" charset="0"/>
              </a:defRPr>
            </a:lvl4pPr>
            <a:lvl5pPr marL="2057400" indent="-228600">
              <a:defRPr sz="2400" b="1"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u="sng">
                <a:solidFill>
                  <a:schemeClr val="tx1"/>
                </a:solidFill>
                <a:latin typeface="Times New Roman" panose="02020603050405020304" pitchFamily="18" charset="0"/>
              </a:defRPr>
            </a:lvl9pPr>
          </a:lstStyle>
          <a:p>
            <a:pPr>
              <a:spcBef>
                <a:spcPct val="50000"/>
              </a:spcBef>
            </a:pPr>
            <a:r>
              <a:rPr lang="en-US" sz="1778">
                <a:solidFill>
                  <a:srgbClr val="262183"/>
                </a:solidFill>
              </a:rPr>
              <a:t>No cross pollination (no blue kernels)</a:t>
            </a:r>
          </a:p>
        </p:txBody>
      </p:sp>
      <p:graphicFrame>
        <p:nvGraphicFramePr>
          <p:cNvPr id="25609" name="Object 9"/>
          <p:cNvGraphicFramePr>
            <a:graphicFrameLocks noChangeAspect="1"/>
          </p:cNvGraphicFramePr>
          <p:nvPr/>
        </p:nvGraphicFramePr>
        <p:xfrm>
          <a:off x="1524000" y="1107723"/>
          <a:ext cx="7162800" cy="1216378"/>
        </p:xfrm>
        <a:graphic>
          <a:graphicData uri="http://schemas.openxmlformats.org/presentationml/2006/ole">
            <mc:AlternateContent xmlns:mc="http://schemas.openxmlformats.org/markup-compatibility/2006">
              <mc:Choice xmlns:v="urn:schemas-microsoft-com:vml" Requires="v">
                <p:oleObj spid="_x0000_s1163" name="Photo Editor Photo" r:id="rId8" imgW="6095238" imgH="4563112" progId="">
                  <p:embed/>
                </p:oleObj>
              </mc:Choice>
              <mc:Fallback>
                <p:oleObj name="Photo Editor Photo" r:id="rId8" imgW="6095238" imgH="4563112" progId="">
                  <p:embed/>
                  <p:pic>
                    <p:nvPicPr>
                      <p:cNvPr id="0" name="Picture 136"/>
                      <p:cNvPicPr>
                        <a:picLocks noChangeAspect="1" noChangeArrowheads="1"/>
                      </p:cNvPicPr>
                      <p:nvPr/>
                    </p:nvPicPr>
                    <p:blipFill>
                      <a:blip r:embed="rId9">
                        <a:extLst>
                          <a:ext uri="{28A0092B-C50C-407E-A947-70E740481C1C}">
                            <a14:useLocalDpi xmlns:a14="http://schemas.microsoft.com/office/drawing/2010/main" val="0"/>
                          </a:ext>
                        </a:extLst>
                      </a:blip>
                      <a:srcRect t="38260" b="30855"/>
                      <a:stretch>
                        <a:fillRect/>
                      </a:stretch>
                    </p:blipFill>
                    <p:spPr bwMode="auto">
                      <a:xfrm>
                        <a:off x="1524000" y="1107723"/>
                        <a:ext cx="7162800" cy="1216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610" name="Text Box 10"/>
          <p:cNvSpPr txBox="1">
            <a:spLocks noChangeArrowheads="1"/>
          </p:cNvSpPr>
          <p:nvPr/>
        </p:nvSpPr>
        <p:spPr bwMode="auto">
          <a:xfrm>
            <a:off x="1676400" y="1299634"/>
            <a:ext cx="1981200" cy="365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u="sng">
                <a:solidFill>
                  <a:schemeClr val="tx1"/>
                </a:solidFill>
                <a:latin typeface="Times New Roman" panose="02020603050405020304" pitchFamily="18" charset="0"/>
              </a:defRPr>
            </a:lvl1pPr>
            <a:lvl2pPr marL="742950" indent="-285750">
              <a:defRPr sz="2400" b="1" u="sng">
                <a:solidFill>
                  <a:schemeClr val="tx1"/>
                </a:solidFill>
                <a:latin typeface="Times New Roman" panose="02020603050405020304" pitchFamily="18" charset="0"/>
              </a:defRPr>
            </a:lvl2pPr>
            <a:lvl3pPr marL="1143000" indent="-228600">
              <a:defRPr sz="2400" b="1" u="sng">
                <a:solidFill>
                  <a:schemeClr val="tx1"/>
                </a:solidFill>
                <a:latin typeface="Times New Roman" panose="02020603050405020304" pitchFamily="18" charset="0"/>
              </a:defRPr>
            </a:lvl3pPr>
            <a:lvl4pPr marL="1600200" indent="-228600">
              <a:defRPr sz="2400" b="1" u="sng">
                <a:solidFill>
                  <a:schemeClr val="tx1"/>
                </a:solidFill>
                <a:latin typeface="Times New Roman" panose="02020603050405020304" pitchFamily="18" charset="0"/>
              </a:defRPr>
            </a:lvl4pPr>
            <a:lvl5pPr marL="2057400" indent="-228600">
              <a:defRPr sz="2400" b="1"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u="sng">
                <a:solidFill>
                  <a:schemeClr val="tx1"/>
                </a:solidFill>
                <a:latin typeface="Times New Roman" panose="02020603050405020304" pitchFamily="18" charset="0"/>
              </a:defRPr>
            </a:lvl9pPr>
          </a:lstStyle>
          <a:p>
            <a:pPr>
              <a:spcBef>
                <a:spcPct val="50000"/>
              </a:spcBef>
            </a:pPr>
            <a:r>
              <a:rPr lang="en-US" sz="1778">
                <a:solidFill>
                  <a:srgbClr val="FFFF00"/>
                </a:solidFill>
              </a:rPr>
              <a:t>Biotech Corn</a:t>
            </a:r>
          </a:p>
        </p:txBody>
      </p:sp>
      <p:sp>
        <p:nvSpPr>
          <p:cNvPr id="25611" name="Text Box 11"/>
          <p:cNvSpPr txBox="1">
            <a:spLocks noChangeArrowheads="1"/>
          </p:cNvSpPr>
          <p:nvPr/>
        </p:nvSpPr>
        <p:spPr bwMode="auto">
          <a:xfrm>
            <a:off x="6324600" y="1203678"/>
            <a:ext cx="1981200" cy="365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u="sng">
                <a:solidFill>
                  <a:schemeClr val="tx1"/>
                </a:solidFill>
                <a:latin typeface="Times New Roman" panose="02020603050405020304" pitchFamily="18" charset="0"/>
              </a:defRPr>
            </a:lvl1pPr>
            <a:lvl2pPr marL="742950" indent="-285750">
              <a:defRPr sz="2400" b="1" u="sng">
                <a:solidFill>
                  <a:schemeClr val="tx1"/>
                </a:solidFill>
                <a:latin typeface="Times New Roman" panose="02020603050405020304" pitchFamily="18" charset="0"/>
              </a:defRPr>
            </a:lvl2pPr>
            <a:lvl3pPr marL="1143000" indent="-228600">
              <a:defRPr sz="2400" b="1" u="sng">
                <a:solidFill>
                  <a:schemeClr val="tx1"/>
                </a:solidFill>
                <a:latin typeface="Times New Roman" panose="02020603050405020304" pitchFamily="18" charset="0"/>
              </a:defRPr>
            </a:lvl3pPr>
            <a:lvl4pPr marL="1600200" indent="-228600">
              <a:defRPr sz="2400" b="1" u="sng">
                <a:solidFill>
                  <a:schemeClr val="tx1"/>
                </a:solidFill>
                <a:latin typeface="Times New Roman" panose="02020603050405020304" pitchFamily="18" charset="0"/>
              </a:defRPr>
            </a:lvl4pPr>
            <a:lvl5pPr marL="2057400" indent="-228600">
              <a:defRPr sz="2400" b="1"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u="sng">
                <a:solidFill>
                  <a:schemeClr val="tx1"/>
                </a:solidFill>
                <a:latin typeface="Times New Roman" panose="02020603050405020304" pitchFamily="18" charset="0"/>
              </a:defRPr>
            </a:lvl9pPr>
          </a:lstStyle>
          <a:p>
            <a:pPr>
              <a:spcBef>
                <a:spcPct val="50000"/>
              </a:spcBef>
            </a:pPr>
            <a:r>
              <a:rPr lang="en-US" sz="1778">
                <a:solidFill>
                  <a:srgbClr val="262183"/>
                </a:solidFill>
              </a:rPr>
              <a:t>Organic Corn</a:t>
            </a:r>
          </a:p>
        </p:txBody>
      </p:sp>
      <p:sp>
        <p:nvSpPr>
          <p:cNvPr id="25612" name="Line 12"/>
          <p:cNvSpPr>
            <a:spLocks noChangeShapeType="1"/>
          </p:cNvSpPr>
          <p:nvPr/>
        </p:nvSpPr>
        <p:spPr bwMode="auto">
          <a:xfrm>
            <a:off x="6503812" y="2870200"/>
            <a:ext cx="1116188" cy="0"/>
          </a:xfrm>
          <a:prstGeom prst="line">
            <a:avLst/>
          </a:prstGeom>
          <a:noFill/>
          <a:ln w="76200">
            <a:solidFill>
              <a:srgbClr val="FFFF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sz="2133"/>
          </a:p>
        </p:txBody>
      </p:sp>
      <p:sp>
        <p:nvSpPr>
          <p:cNvPr id="25613" name="Line 13"/>
          <p:cNvSpPr>
            <a:spLocks noChangeShapeType="1"/>
          </p:cNvSpPr>
          <p:nvPr/>
        </p:nvSpPr>
        <p:spPr bwMode="auto">
          <a:xfrm>
            <a:off x="1722968" y="2833511"/>
            <a:ext cx="791633" cy="0"/>
          </a:xfrm>
          <a:prstGeom prst="line">
            <a:avLst/>
          </a:prstGeom>
          <a:noFill/>
          <a:ln w="76200">
            <a:solidFill>
              <a:srgbClr val="FFFF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sz="2133"/>
          </a:p>
        </p:txBody>
      </p:sp>
      <p:sp>
        <p:nvSpPr>
          <p:cNvPr id="1038" name="Text Box 14"/>
          <p:cNvSpPr txBox="1">
            <a:spLocks noChangeArrowheads="1"/>
          </p:cNvSpPr>
          <p:nvPr/>
        </p:nvSpPr>
        <p:spPr bwMode="auto">
          <a:xfrm>
            <a:off x="87489" y="3496734"/>
            <a:ext cx="9056511" cy="3156505"/>
          </a:xfrm>
          <a:prstGeom prst="rect">
            <a:avLst/>
          </a:prstGeom>
          <a:noFill/>
          <a:ln w="9525">
            <a:noFill/>
            <a:miter lim="800000"/>
            <a:headEnd/>
            <a:tailEnd/>
          </a:ln>
        </p:spPr>
        <p:txBody>
          <a:bodyPr>
            <a:spAutoFit/>
          </a:bodyPr>
          <a:lstStyle/>
          <a:p>
            <a:pPr marL="153813" indent="-153813">
              <a:buFontTx/>
              <a:buChar char="•"/>
              <a:defRPr/>
            </a:pPr>
            <a:r>
              <a:rPr lang="en-US" sz="1778" b="1" dirty="0">
                <a:solidFill>
                  <a:schemeClr val="bg1"/>
                </a:solidFill>
                <a:cs typeface="Times New Roman" pitchFamily="18" charset="0"/>
              </a:rPr>
              <a:t>Many crops containing diverse market types co-exist: Sweet corn and field corn seed production - Oil and confectionary sunflower seed production- Canola and rapeseed production - Diverse types of rice, cotton, </a:t>
            </a:r>
            <a:r>
              <a:rPr lang="en-US" sz="1778" b="1" dirty="0" err="1">
                <a:solidFill>
                  <a:schemeClr val="bg1"/>
                </a:solidFill>
                <a:cs typeface="Times New Roman" pitchFamily="18" charset="0"/>
              </a:rPr>
              <a:t>etc</a:t>
            </a:r>
            <a:r>
              <a:rPr lang="en-US" sz="1778" b="1" dirty="0">
                <a:solidFill>
                  <a:schemeClr val="bg1"/>
                </a:solidFill>
                <a:cs typeface="Times New Roman" pitchFamily="18" charset="0"/>
              </a:rPr>
              <a:t>\</a:t>
            </a:r>
          </a:p>
          <a:p>
            <a:pPr marL="153813" indent="-153813">
              <a:buFontTx/>
              <a:buChar char="•"/>
              <a:defRPr/>
            </a:pPr>
            <a:endParaRPr lang="en-US" sz="711" b="1" dirty="0">
              <a:solidFill>
                <a:schemeClr val="bg1"/>
              </a:solidFill>
              <a:cs typeface="Times New Roman" pitchFamily="18" charset="0"/>
            </a:endParaRPr>
          </a:p>
          <a:p>
            <a:pPr marL="153813" indent="-153813">
              <a:buFontTx/>
              <a:buChar char="•"/>
              <a:defRPr/>
            </a:pPr>
            <a:r>
              <a:rPr lang="en-US" sz="1778" b="1" dirty="0">
                <a:solidFill>
                  <a:schemeClr val="bg1"/>
                </a:solidFill>
                <a:cs typeface="Times New Roman" pitchFamily="18" charset="0"/>
              </a:rPr>
              <a:t>Zero-tolerance is extremely difficult to attain. Co-existence  is not  possible without pragmatic proportional thresholds. Spain and Czech Rep  make it work</a:t>
            </a:r>
          </a:p>
          <a:p>
            <a:pPr marL="153813" indent="-153813">
              <a:buFontTx/>
              <a:buChar char="•"/>
              <a:defRPr/>
            </a:pPr>
            <a:endParaRPr lang="en-US" sz="711" b="1" dirty="0">
              <a:solidFill>
                <a:schemeClr val="bg1"/>
              </a:solidFill>
              <a:cs typeface="Times New Roman" pitchFamily="18" charset="0"/>
            </a:endParaRPr>
          </a:p>
          <a:p>
            <a:pPr marL="153813" indent="-153813">
              <a:buFontTx/>
              <a:buChar char="•"/>
              <a:defRPr/>
            </a:pPr>
            <a:r>
              <a:rPr lang="en-US" sz="1778" b="1" dirty="0">
                <a:solidFill>
                  <a:schemeClr val="bg1"/>
                </a:solidFill>
                <a:cs typeface="Times New Roman" pitchFamily="18" charset="0"/>
              </a:rPr>
              <a:t>In the seed industry, the producer seeking higher purity for a higher value product has accepted responsibility for meeting the market expectations</a:t>
            </a:r>
          </a:p>
          <a:p>
            <a:pPr marL="153813" indent="-153813">
              <a:buFontTx/>
              <a:buChar char="•"/>
              <a:defRPr/>
            </a:pPr>
            <a:endParaRPr lang="en-US" sz="711" b="1" dirty="0">
              <a:solidFill>
                <a:schemeClr val="bg1"/>
              </a:solidFill>
              <a:cs typeface="Times New Roman" pitchFamily="18" charset="0"/>
            </a:endParaRPr>
          </a:p>
          <a:p>
            <a:pPr marL="153813" indent="-153813">
              <a:buFontTx/>
              <a:buChar char="•"/>
              <a:defRPr/>
            </a:pPr>
            <a:r>
              <a:rPr lang="en-US" sz="1778" b="1" dirty="0">
                <a:solidFill>
                  <a:schemeClr val="bg1"/>
                </a:solidFill>
                <a:cs typeface="Times New Roman" pitchFamily="18" charset="0"/>
              </a:rPr>
              <a:t>US organics cannot be (legally) downgraded or growers decertified by unintentional presence no producer has been so impacted to date</a:t>
            </a:r>
          </a:p>
          <a:p>
            <a:pPr marL="153813" indent="-153813">
              <a:buFontTx/>
              <a:buChar char="•"/>
              <a:defRPr/>
            </a:pPr>
            <a:endParaRPr lang="en-US" sz="1778" b="1" dirty="0">
              <a:solidFill>
                <a:schemeClr val="bg1"/>
              </a:solidFill>
              <a:cs typeface="Times New Roman" pitchFamily="18" charset="0"/>
            </a:endParaRPr>
          </a:p>
        </p:txBody>
      </p:sp>
    </p:spTree>
    <p:extLst>
      <p:ext uri="{BB962C8B-B14F-4D97-AF65-F5344CB8AC3E}">
        <p14:creationId xmlns:p14="http://schemas.microsoft.com/office/powerpoint/2010/main" val="3091738037"/>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Rectangle 2"/>
          <p:cNvSpPr>
            <a:spLocks noGrp="1" noRot="1" noChangeArrowheads="1"/>
          </p:cNvSpPr>
          <p:nvPr>
            <p:ph type="title"/>
          </p:nvPr>
        </p:nvSpPr>
        <p:spPr>
          <a:xfrm>
            <a:off x="685800" y="76200"/>
            <a:ext cx="7772400" cy="1143000"/>
          </a:xfrm>
        </p:spPr>
        <p:txBody>
          <a:bodyPr/>
          <a:lstStyle/>
          <a:p>
            <a:pPr eaLnBrk="1" hangingPunct="1">
              <a:defRPr/>
            </a:pPr>
            <a:r>
              <a:rPr lang="en-US" sz="2800" dirty="0" smtClean="0">
                <a:solidFill>
                  <a:schemeClr val="hlink"/>
                </a:solidFill>
                <a:latin typeface="Arial" pitchFamily="34" charset="0"/>
              </a:rPr>
              <a:t>Professional Scientific and/or Medical bodies with an opinion on safety of GMOs</a:t>
            </a:r>
          </a:p>
        </p:txBody>
      </p:sp>
      <p:sp>
        <p:nvSpPr>
          <p:cNvPr id="48131" name="Rectangle 3"/>
          <p:cNvSpPr>
            <a:spLocks noGrp="1" noChangeArrowheads="1"/>
          </p:cNvSpPr>
          <p:nvPr>
            <p:ph type="body" sz="half" idx="1"/>
          </p:nvPr>
        </p:nvSpPr>
        <p:spPr>
          <a:xfrm>
            <a:off x="457200" y="1219200"/>
            <a:ext cx="4572000" cy="5334000"/>
          </a:xfrm>
        </p:spPr>
        <p:txBody>
          <a:bodyPr/>
          <a:lstStyle/>
          <a:p>
            <a:pPr eaLnBrk="1" hangingPunct="1">
              <a:lnSpc>
                <a:spcPct val="80000"/>
              </a:lnSpc>
              <a:buFont typeface="Wingdings" pitchFamily="2" charset="2"/>
              <a:buNone/>
              <a:defRPr/>
            </a:pPr>
            <a:r>
              <a:rPr lang="en-US" sz="2000" b="1" u="sng" dirty="0" smtClean="0"/>
              <a:t>Generally Positive</a:t>
            </a:r>
          </a:p>
          <a:p>
            <a:pPr eaLnBrk="1" hangingPunct="1">
              <a:lnSpc>
                <a:spcPct val="80000"/>
              </a:lnSpc>
              <a:buFont typeface="Wingdings" pitchFamily="2" charset="2"/>
              <a:buNone/>
              <a:defRPr/>
            </a:pPr>
            <a:endParaRPr lang="en-US" sz="1600" b="1" u="sng" dirty="0" smtClean="0"/>
          </a:p>
          <a:p>
            <a:pPr eaLnBrk="1" hangingPunct="1">
              <a:lnSpc>
                <a:spcPct val="80000"/>
              </a:lnSpc>
              <a:buFont typeface="Wingdings" pitchFamily="2" charset="2"/>
              <a:buChar char="ü"/>
              <a:defRPr/>
            </a:pPr>
            <a:r>
              <a:rPr lang="en-US" sz="1600" dirty="0" smtClean="0"/>
              <a:t>The U.S. National Research Council (NRC)</a:t>
            </a:r>
          </a:p>
          <a:p>
            <a:pPr eaLnBrk="1" hangingPunct="1">
              <a:lnSpc>
                <a:spcPct val="80000"/>
              </a:lnSpc>
              <a:buFont typeface="Wingdings" pitchFamily="2" charset="2"/>
              <a:buChar char="ü"/>
              <a:defRPr/>
            </a:pPr>
            <a:r>
              <a:rPr lang="en-US" sz="1600" dirty="0" smtClean="0"/>
              <a:t>U.S. National Academy of Sciences (NAS)</a:t>
            </a:r>
          </a:p>
          <a:p>
            <a:pPr eaLnBrk="1" hangingPunct="1">
              <a:lnSpc>
                <a:spcPct val="80000"/>
              </a:lnSpc>
              <a:buFont typeface="Wingdings" pitchFamily="2" charset="2"/>
              <a:buChar char="ü"/>
              <a:defRPr/>
            </a:pPr>
            <a:r>
              <a:rPr lang="en-US" sz="1600" dirty="0" smtClean="0"/>
              <a:t>The American Medical Association,  (AMA)</a:t>
            </a:r>
          </a:p>
          <a:p>
            <a:pPr eaLnBrk="1" hangingPunct="1">
              <a:lnSpc>
                <a:spcPct val="80000"/>
              </a:lnSpc>
              <a:buFont typeface="Wingdings" pitchFamily="2" charset="2"/>
              <a:buChar char="ü"/>
              <a:defRPr/>
            </a:pPr>
            <a:r>
              <a:rPr lang="en-US" sz="1600" dirty="0" smtClean="0"/>
              <a:t>U.S. Department of Agriculture (USDA)</a:t>
            </a:r>
          </a:p>
          <a:p>
            <a:pPr eaLnBrk="1" hangingPunct="1">
              <a:lnSpc>
                <a:spcPct val="80000"/>
              </a:lnSpc>
              <a:buFont typeface="Wingdings" pitchFamily="2" charset="2"/>
              <a:buChar char="ü"/>
              <a:defRPr/>
            </a:pPr>
            <a:r>
              <a:rPr lang="en-US" sz="1600" dirty="0" smtClean="0"/>
              <a:t>U.S.  Environmental Protection Agency  (EPA)</a:t>
            </a:r>
          </a:p>
          <a:p>
            <a:pPr eaLnBrk="1" hangingPunct="1">
              <a:lnSpc>
                <a:spcPct val="80000"/>
              </a:lnSpc>
              <a:buFont typeface="Wingdings" pitchFamily="2" charset="2"/>
              <a:buChar char="ü"/>
              <a:defRPr/>
            </a:pPr>
            <a:r>
              <a:rPr lang="en-US" sz="1600" dirty="0" smtClean="0"/>
              <a:t>U.S. Food and Drug Administration (FDA)</a:t>
            </a:r>
          </a:p>
          <a:p>
            <a:pPr eaLnBrk="1" hangingPunct="1">
              <a:lnSpc>
                <a:spcPct val="80000"/>
              </a:lnSpc>
              <a:buFont typeface="Wingdings" pitchFamily="2" charset="2"/>
              <a:buChar char="ü"/>
              <a:defRPr/>
            </a:pPr>
            <a:r>
              <a:rPr lang="en-US" sz="1600" dirty="0" smtClean="0"/>
              <a:t>European Food Safety authority (EFSA)</a:t>
            </a:r>
          </a:p>
          <a:p>
            <a:pPr eaLnBrk="1" hangingPunct="1">
              <a:lnSpc>
                <a:spcPct val="80000"/>
              </a:lnSpc>
              <a:buFont typeface="Wingdings" pitchFamily="2" charset="2"/>
              <a:buChar char="ü"/>
              <a:defRPr/>
            </a:pPr>
            <a:r>
              <a:rPr lang="en-US" sz="1600" dirty="0" smtClean="0"/>
              <a:t>American Society for Plant Biology (ASPB)</a:t>
            </a:r>
          </a:p>
          <a:p>
            <a:pPr eaLnBrk="1" hangingPunct="1">
              <a:lnSpc>
                <a:spcPct val="80000"/>
              </a:lnSpc>
              <a:buFont typeface="Wingdings" pitchFamily="2" charset="2"/>
              <a:buChar char="ü"/>
              <a:defRPr/>
            </a:pPr>
            <a:r>
              <a:rPr lang="en-US" sz="1600" dirty="0" smtClean="0"/>
              <a:t>World Health Organization (WHO)</a:t>
            </a:r>
          </a:p>
          <a:p>
            <a:pPr eaLnBrk="1" hangingPunct="1">
              <a:lnSpc>
                <a:spcPct val="80000"/>
              </a:lnSpc>
              <a:buFont typeface="Wingdings" pitchFamily="2" charset="2"/>
              <a:buChar char="ü"/>
              <a:defRPr/>
            </a:pPr>
            <a:r>
              <a:rPr lang="en-US" sz="1600" dirty="0" smtClean="0"/>
              <a:t>Food and Agriculture Organization (FAO)</a:t>
            </a:r>
          </a:p>
          <a:p>
            <a:pPr eaLnBrk="1" hangingPunct="1">
              <a:lnSpc>
                <a:spcPct val="80000"/>
              </a:lnSpc>
              <a:buFont typeface="Wingdings" pitchFamily="2" charset="2"/>
              <a:buChar char="ü"/>
              <a:defRPr/>
            </a:pPr>
            <a:r>
              <a:rPr lang="en-US" sz="1600" dirty="0" smtClean="0"/>
              <a:t>Royal Society (London) </a:t>
            </a:r>
          </a:p>
          <a:p>
            <a:pPr eaLnBrk="1" hangingPunct="1">
              <a:lnSpc>
                <a:spcPct val="80000"/>
              </a:lnSpc>
              <a:buFont typeface="Wingdings" pitchFamily="2" charset="2"/>
              <a:buChar char="ü"/>
              <a:defRPr/>
            </a:pPr>
            <a:r>
              <a:rPr lang="en-US" sz="1600" dirty="0" smtClean="0"/>
              <a:t>Brazil National Academy of Science, </a:t>
            </a:r>
          </a:p>
          <a:p>
            <a:pPr eaLnBrk="1" hangingPunct="1">
              <a:lnSpc>
                <a:spcPct val="80000"/>
              </a:lnSpc>
              <a:buFont typeface="Wingdings" pitchFamily="2" charset="2"/>
              <a:buChar char="ü"/>
              <a:defRPr/>
            </a:pPr>
            <a:r>
              <a:rPr lang="en-US" sz="1600" dirty="0" smtClean="0"/>
              <a:t>Chinese National Academy of Science</a:t>
            </a:r>
          </a:p>
          <a:p>
            <a:pPr eaLnBrk="1" hangingPunct="1">
              <a:lnSpc>
                <a:spcPct val="80000"/>
              </a:lnSpc>
              <a:buFont typeface="Wingdings" pitchFamily="2" charset="2"/>
              <a:buChar char="ü"/>
              <a:defRPr/>
            </a:pPr>
            <a:r>
              <a:rPr lang="en-US" sz="1600" dirty="0" smtClean="0"/>
              <a:t>Indian National Academy of Science</a:t>
            </a:r>
          </a:p>
          <a:p>
            <a:pPr eaLnBrk="1" hangingPunct="1">
              <a:lnSpc>
                <a:spcPct val="80000"/>
              </a:lnSpc>
              <a:buFont typeface="Wingdings" pitchFamily="2" charset="2"/>
              <a:buChar char="ü"/>
              <a:defRPr/>
            </a:pPr>
            <a:r>
              <a:rPr lang="en-US" sz="1600" dirty="0" smtClean="0"/>
              <a:t>Mexican Academy of Science</a:t>
            </a:r>
          </a:p>
          <a:p>
            <a:pPr eaLnBrk="1" hangingPunct="1">
              <a:lnSpc>
                <a:spcPct val="80000"/>
              </a:lnSpc>
              <a:buFont typeface="Wingdings" pitchFamily="2" charset="2"/>
              <a:buChar char="ü"/>
              <a:defRPr/>
            </a:pPr>
            <a:r>
              <a:rPr lang="en-US" sz="1600" dirty="0" smtClean="0"/>
              <a:t>Third World Academy of Sciences</a:t>
            </a:r>
          </a:p>
        </p:txBody>
      </p:sp>
      <p:sp>
        <p:nvSpPr>
          <p:cNvPr id="48132" name="Rectangle 4"/>
          <p:cNvSpPr>
            <a:spLocks noGrp="1" noChangeArrowheads="1"/>
          </p:cNvSpPr>
          <p:nvPr>
            <p:ph type="body" sz="half" idx="2"/>
          </p:nvPr>
        </p:nvSpPr>
        <p:spPr>
          <a:xfrm>
            <a:off x="5257800" y="1143000"/>
            <a:ext cx="3429000" cy="4525963"/>
          </a:xfrm>
        </p:spPr>
        <p:txBody>
          <a:bodyPr/>
          <a:lstStyle/>
          <a:p>
            <a:pPr eaLnBrk="1" hangingPunct="1">
              <a:buFont typeface="Wingdings" pitchFamily="2" charset="2"/>
              <a:buNone/>
              <a:defRPr/>
            </a:pPr>
            <a:r>
              <a:rPr lang="en-US" sz="2000" b="1" u="sng" smtClean="0"/>
              <a:t>Generally Negative</a:t>
            </a:r>
          </a:p>
        </p:txBody>
      </p:sp>
    </p:spTree>
    <p:extLst>
      <p:ext uri="{BB962C8B-B14F-4D97-AF65-F5344CB8AC3E}">
        <p14:creationId xmlns:p14="http://schemas.microsoft.com/office/powerpoint/2010/main" val="26030056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3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13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13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31">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131">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131">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131">
                                            <p:txEl>
                                              <p:pRg st="8" end="8"/>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8131">
                                            <p:txEl>
                                              <p:pRg st="9" end="9"/>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8131">
                                            <p:txEl>
                                              <p:pRg st="10" end="10"/>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8131">
                                            <p:txEl>
                                              <p:pRg st="11" end="11"/>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8131">
                                            <p:txEl>
                                              <p:pRg st="12" end="12"/>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8131">
                                            <p:txEl>
                                              <p:pRg st="13" end="13"/>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8131">
                                            <p:txEl>
                                              <p:pRg st="14" end="14"/>
                                            </p:txEl>
                                          </p:spTgt>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8131">
                                            <p:txEl>
                                              <p:pRg st="15" end="15"/>
                                            </p:txEl>
                                          </p:spTgt>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131">
                                            <p:txEl>
                                              <p:pRg st="16" end="16"/>
                                            </p:txEl>
                                          </p:spTgt>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8131">
                                            <p:txEl>
                                              <p:pRg st="17" end="17"/>
                                            </p:txEl>
                                          </p:spTgt>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813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p:bldP spid="48132"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0" y="4149725"/>
            <a:ext cx="9144000" cy="2816156"/>
          </a:xfrm>
          <a:prstGeom prst="rect">
            <a:avLst/>
          </a:prstGeom>
          <a:solidFill>
            <a:srgbClr val="98FE9A"/>
          </a:solidFill>
          <a:ln w="9525">
            <a:noFill/>
            <a:miter lim="800000"/>
            <a:headEnd/>
            <a:tailEnd/>
          </a:ln>
        </p:spPr>
        <p:txBody>
          <a:bodyPr>
            <a:spAutoFit/>
          </a:bodyPr>
          <a:lstStyle/>
          <a:p>
            <a:pPr marL="465138" indent="-465138" eaLnBrk="0" hangingPunct="0"/>
            <a:r>
              <a:rPr lang="en-US" b="1" u="sng" dirty="0">
                <a:solidFill>
                  <a:srgbClr val="000099"/>
                </a:solidFill>
              </a:rPr>
              <a:t>Greatest Challenges going forward</a:t>
            </a:r>
          </a:p>
          <a:p>
            <a:pPr marL="465138" indent="-465138" eaLnBrk="0" hangingPunct="0"/>
            <a:r>
              <a:rPr lang="en-US" sz="900" dirty="0">
                <a:solidFill>
                  <a:srgbClr val="000099"/>
                </a:solidFill>
              </a:rPr>
              <a:t>	</a:t>
            </a:r>
            <a:endParaRPr lang="en-US" sz="1900" dirty="0">
              <a:solidFill>
                <a:srgbClr val="000099"/>
              </a:solidFill>
            </a:endParaRPr>
          </a:p>
          <a:p>
            <a:pPr marL="465138" indent="-465138" eaLnBrk="0" hangingPunct="0">
              <a:buFontTx/>
              <a:buChar char="•"/>
            </a:pPr>
            <a:r>
              <a:rPr lang="en-US" dirty="0">
                <a:solidFill>
                  <a:srgbClr val="000099"/>
                </a:solidFill>
              </a:rPr>
              <a:t>Technical</a:t>
            </a:r>
          </a:p>
          <a:p>
            <a:pPr marL="465138" indent="-465138" eaLnBrk="0" hangingPunct="0">
              <a:buFontTx/>
              <a:buChar char="•"/>
            </a:pPr>
            <a:r>
              <a:rPr lang="en-US" dirty="0">
                <a:solidFill>
                  <a:srgbClr val="000099"/>
                </a:solidFill>
              </a:rPr>
              <a:t>Intellectual Property: PIPRA - Specialty crops – FTO</a:t>
            </a:r>
          </a:p>
          <a:p>
            <a:pPr marL="465138" indent="-465138" eaLnBrk="0" hangingPunct="0">
              <a:buFontTx/>
              <a:buChar char="•"/>
            </a:pPr>
            <a:r>
              <a:rPr lang="en-US" dirty="0" smtClean="0">
                <a:solidFill>
                  <a:srgbClr val="000099"/>
                </a:solidFill>
              </a:rPr>
              <a:t>Liability ( Coexistence – need reasonable thresholds)</a:t>
            </a:r>
            <a:endParaRPr lang="en-US" dirty="0">
              <a:solidFill>
                <a:srgbClr val="000099"/>
              </a:solidFill>
            </a:endParaRPr>
          </a:p>
          <a:p>
            <a:pPr marL="465138" indent="-465138" eaLnBrk="0" hangingPunct="0">
              <a:buFontTx/>
              <a:buChar char="•"/>
            </a:pPr>
            <a:r>
              <a:rPr lang="en-US" dirty="0" smtClean="0">
                <a:solidFill>
                  <a:srgbClr val="000099"/>
                </a:solidFill>
              </a:rPr>
              <a:t>Regulations</a:t>
            </a:r>
            <a:r>
              <a:rPr lang="en-US" smtClean="0">
                <a:solidFill>
                  <a:srgbClr val="000099"/>
                </a:solidFill>
              </a:rPr>
              <a:t>: Asynchrony </a:t>
            </a:r>
            <a:r>
              <a:rPr lang="en-US" dirty="0">
                <a:solidFill>
                  <a:srgbClr val="000099"/>
                </a:solidFill>
              </a:rPr>
              <a:t>– </a:t>
            </a:r>
            <a:r>
              <a:rPr lang="en-US" dirty="0" smtClean="0">
                <a:solidFill>
                  <a:srgbClr val="000099"/>
                </a:solidFill>
              </a:rPr>
              <a:t>Lack of uniformity  LDCs/ </a:t>
            </a:r>
            <a:r>
              <a:rPr lang="en-US" dirty="0">
                <a:solidFill>
                  <a:srgbClr val="000099"/>
                </a:solidFill>
              </a:rPr>
              <a:t>Specialty </a:t>
            </a:r>
          </a:p>
          <a:p>
            <a:pPr marL="465138" indent="-465138" eaLnBrk="0" hangingPunct="0">
              <a:buFontTx/>
              <a:buChar char="•"/>
            </a:pPr>
            <a:r>
              <a:rPr lang="en-US" dirty="0">
                <a:solidFill>
                  <a:srgbClr val="000099"/>
                </a:solidFill>
              </a:rPr>
              <a:t>Acceptance: - countering fear and misinformation               	(ethical)  - moral imperative real need v. hypothetical risk</a:t>
            </a:r>
          </a:p>
        </p:txBody>
      </p:sp>
      <p:grpSp>
        <p:nvGrpSpPr>
          <p:cNvPr id="2" name="Group 3"/>
          <p:cNvGrpSpPr>
            <a:grpSpLocks/>
          </p:cNvGrpSpPr>
          <p:nvPr/>
        </p:nvGrpSpPr>
        <p:grpSpPr bwMode="auto">
          <a:xfrm>
            <a:off x="0" y="0"/>
            <a:ext cx="3714750" cy="4191000"/>
            <a:chOff x="0" y="0"/>
            <a:chExt cx="2340" cy="2640"/>
          </a:xfrm>
        </p:grpSpPr>
        <p:pic>
          <p:nvPicPr>
            <p:cNvPr id="27653" name="Picture 4"/>
            <p:cNvPicPr>
              <a:picLocks noChangeAspect="1" noChangeArrowheads="1"/>
            </p:cNvPicPr>
            <p:nvPr/>
          </p:nvPicPr>
          <p:blipFill>
            <a:blip r:embed="rId3" cstate="print"/>
            <a:srcRect/>
            <a:stretch>
              <a:fillRect/>
            </a:stretch>
          </p:blipFill>
          <p:spPr bwMode="auto">
            <a:xfrm>
              <a:off x="0" y="0"/>
              <a:ext cx="2340" cy="2640"/>
            </a:xfrm>
            <a:prstGeom prst="rect">
              <a:avLst/>
            </a:prstGeom>
            <a:noFill/>
            <a:ln w="9525">
              <a:noFill/>
              <a:miter lim="800000"/>
              <a:headEnd/>
              <a:tailEnd/>
            </a:ln>
          </p:spPr>
        </p:pic>
        <p:sp>
          <p:nvSpPr>
            <p:cNvPr id="27654" name="Text Box 5"/>
            <p:cNvSpPr txBox="1">
              <a:spLocks noChangeArrowheads="1"/>
            </p:cNvSpPr>
            <p:nvPr/>
          </p:nvSpPr>
          <p:spPr bwMode="auto">
            <a:xfrm>
              <a:off x="0" y="2188"/>
              <a:ext cx="2304" cy="442"/>
            </a:xfrm>
            <a:prstGeom prst="rect">
              <a:avLst/>
            </a:prstGeom>
            <a:solidFill>
              <a:srgbClr val="CCFFCC"/>
            </a:solidFill>
            <a:ln w="9525">
              <a:noFill/>
              <a:miter lim="800000"/>
              <a:headEnd/>
              <a:tailEnd/>
            </a:ln>
          </p:spPr>
          <p:txBody>
            <a:bodyPr>
              <a:spAutoFit/>
            </a:bodyPr>
            <a:lstStyle/>
            <a:p>
              <a:pPr eaLnBrk="0" hangingPunct="0"/>
              <a:r>
                <a:rPr lang="en-US" sz="2000" b="1">
                  <a:solidFill>
                    <a:srgbClr val="000066"/>
                  </a:solidFill>
                </a:rPr>
                <a:t>I hope that there is nothing </a:t>
              </a:r>
            </a:p>
            <a:p>
              <a:pPr eaLnBrk="0" hangingPunct="0"/>
              <a:r>
                <a:rPr lang="en-US" sz="2000" b="1">
                  <a:solidFill>
                    <a:srgbClr val="000066"/>
                  </a:solidFill>
                </a:rPr>
                <a:t>genetically modified in this</a:t>
              </a:r>
            </a:p>
          </p:txBody>
        </p:sp>
      </p:grpSp>
      <p:pic>
        <p:nvPicPr>
          <p:cNvPr id="812038" name="Picture 6" descr="Scanned Picture 5"/>
          <p:cNvPicPr>
            <a:picLocks noChangeAspect="1" noChangeArrowheads="1"/>
          </p:cNvPicPr>
          <p:nvPr/>
        </p:nvPicPr>
        <p:blipFill>
          <a:blip r:embed="rId4" cstate="print"/>
          <a:srcRect l="11392"/>
          <a:stretch>
            <a:fillRect/>
          </a:stretch>
        </p:blipFill>
        <p:spPr bwMode="auto">
          <a:xfrm>
            <a:off x="3581400" y="0"/>
            <a:ext cx="5562600" cy="4076700"/>
          </a:xfrm>
          <a:prstGeom prst="rect">
            <a:avLst/>
          </a:prstGeom>
          <a:noFill/>
          <a:ln w="9525">
            <a:noFill/>
            <a:miter lim="800000"/>
            <a:headEnd/>
            <a:tailEnd/>
          </a:ln>
        </p:spPr>
      </p:pic>
    </p:spTree>
    <p:extLst>
      <p:ext uri="{BB962C8B-B14F-4D97-AF65-F5344CB8AC3E}">
        <p14:creationId xmlns:p14="http://schemas.microsoft.com/office/powerpoint/2010/main" val="23765900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12038"/>
                                        </p:tgtEl>
                                        <p:attrNameLst>
                                          <p:attrName>style.visibility</p:attrName>
                                        </p:attrNameLst>
                                      </p:cBhvr>
                                      <p:to>
                                        <p:strVal val="visible"/>
                                      </p:to>
                                    </p:set>
                                    <p:anim calcmode="lin" valueType="num">
                                      <p:cBhvr additive="base">
                                        <p:cTn id="12" dur="500" fill="hold"/>
                                        <p:tgtEl>
                                          <p:spTgt spid="812038"/>
                                        </p:tgtEl>
                                        <p:attrNameLst>
                                          <p:attrName>ppt_x</p:attrName>
                                        </p:attrNameLst>
                                      </p:cBhvr>
                                      <p:tavLst>
                                        <p:tav tm="0">
                                          <p:val>
                                            <p:strVal val="#ppt_x"/>
                                          </p:val>
                                        </p:tav>
                                        <p:tav tm="100000">
                                          <p:val>
                                            <p:strVal val="#ppt_x"/>
                                          </p:val>
                                        </p:tav>
                                      </p:tavLst>
                                    </p:anim>
                                    <p:anim calcmode="lin" valueType="num">
                                      <p:cBhvr additive="base">
                                        <p:cTn id="13" dur="500" fill="hold"/>
                                        <p:tgtEl>
                                          <p:spTgt spid="8120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3657600" y="725805"/>
            <a:ext cx="5410200" cy="6894195"/>
          </a:xfrm>
          <a:prstGeom prst="rect">
            <a:avLst/>
          </a:prstGeom>
          <a:noFill/>
          <a:ln w="12700">
            <a:noFill/>
            <a:miter lim="800000"/>
            <a:headEnd type="none" w="sm" len="sm"/>
            <a:tailEnd type="none" w="sm" len="sm"/>
          </a:ln>
        </p:spPr>
        <p:txBody>
          <a:bodyPr wrap="square">
            <a:spAutoFit/>
          </a:bodyPr>
          <a:lstStyle/>
          <a:p>
            <a:pPr marL="342900" indent="-342900" eaLnBrk="0" hangingPunct="0">
              <a:lnSpc>
                <a:spcPct val="85000"/>
              </a:lnSpc>
              <a:buFont typeface="Arial" panose="020B0604020202020204" pitchFamily="34" charset="0"/>
              <a:buChar char="•"/>
            </a:pPr>
            <a:r>
              <a:rPr lang="en-US" sz="2000" b="1" dirty="0">
                <a:solidFill>
                  <a:schemeClr val="bg1"/>
                </a:solidFill>
                <a:latin typeface="Times New Roman" pitchFamily="18" charset="0"/>
                <a:cs typeface="Times New Roman" pitchFamily="18" charset="0"/>
              </a:rPr>
              <a:t>High </a:t>
            </a:r>
            <a:r>
              <a:rPr lang="en-US" sz="2000" b="1" dirty="0" smtClean="0">
                <a:solidFill>
                  <a:schemeClr val="bg1"/>
                </a:solidFill>
                <a:latin typeface="Times New Roman" pitchFamily="18" charset="0"/>
                <a:cs typeface="Times New Roman" pitchFamily="18" charset="0"/>
              </a:rPr>
              <a:t>yielding,  affordable, </a:t>
            </a:r>
            <a:r>
              <a:rPr lang="en-US" sz="2000" b="1" dirty="0">
                <a:solidFill>
                  <a:schemeClr val="bg1"/>
                </a:solidFill>
                <a:latin typeface="Times New Roman" pitchFamily="18" charset="0"/>
                <a:cs typeface="Times New Roman" pitchFamily="18" charset="0"/>
              </a:rPr>
              <a:t>high quality  </a:t>
            </a:r>
            <a:r>
              <a:rPr lang="en-US" sz="2000" b="1" dirty="0" smtClean="0">
                <a:solidFill>
                  <a:schemeClr val="bg1"/>
                </a:solidFill>
                <a:latin typeface="Times New Roman" pitchFamily="18" charset="0"/>
                <a:cs typeface="Times New Roman" pitchFamily="18" charset="0"/>
              </a:rPr>
              <a:t>food, feed, fuel, </a:t>
            </a:r>
            <a:r>
              <a:rPr lang="en-US" sz="2000" b="1" dirty="0" err="1" smtClean="0">
                <a:solidFill>
                  <a:schemeClr val="bg1"/>
                </a:solidFill>
                <a:latin typeface="Times New Roman" pitchFamily="18" charset="0"/>
                <a:cs typeface="Times New Roman" pitchFamily="18" charset="0"/>
              </a:rPr>
              <a:t>fibre</a:t>
            </a:r>
            <a:r>
              <a:rPr lang="en-US" sz="2000" b="1" dirty="0" smtClean="0">
                <a:solidFill>
                  <a:schemeClr val="bg1"/>
                </a:solidFill>
                <a:latin typeface="Times New Roman" pitchFamily="18" charset="0"/>
                <a:cs typeface="Times New Roman" pitchFamily="18" charset="0"/>
              </a:rPr>
              <a:t> with </a:t>
            </a:r>
            <a:r>
              <a:rPr lang="en-US" sz="2000" b="1" dirty="0">
                <a:solidFill>
                  <a:schemeClr val="bg1"/>
                </a:solidFill>
                <a:latin typeface="Times New Roman" pitchFamily="18" charset="0"/>
                <a:cs typeface="Times New Roman" pitchFamily="18" charset="0"/>
              </a:rPr>
              <a:t>minimum </a:t>
            </a:r>
            <a:r>
              <a:rPr lang="en-US" sz="2000" b="1" dirty="0" smtClean="0">
                <a:solidFill>
                  <a:schemeClr val="bg1"/>
                </a:solidFill>
                <a:latin typeface="Times New Roman" pitchFamily="18" charset="0"/>
                <a:cs typeface="Times New Roman" pitchFamily="18" charset="0"/>
              </a:rPr>
              <a:t>inputs – 9 B 2050 – need 70% more food</a:t>
            </a:r>
            <a:endParaRPr lang="en-US" sz="2000" b="1" dirty="0">
              <a:solidFill>
                <a:schemeClr val="bg1"/>
              </a:solidFill>
              <a:latin typeface="Times New Roman" pitchFamily="18" charset="0"/>
              <a:cs typeface="Times New Roman" pitchFamily="18" charset="0"/>
            </a:endParaRPr>
          </a:p>
          <a:p>
            <a:pPr marL="342900" indent="-342900" eaLnBrk="0" hangingPunct="0">
              <a:lnSpc>
                <a:spcPct val="85000"/>
              </a:lnSpc>
              <a:buFont typeface="Arial" panose="020B0604020202020204" pitchFamily="34" charset="0"/>
              <a:buChar char="•"/>
            </a:pPr>
            <a:endParaRPr lang="en-US" sz="2000" b="1" dirty="0">
              <a:solidFill>
                <a:schemeClr val="bg1"/>
              </a:solidFill>
              <a:latin typeface="Times New Roman" pitchFamily="18" charset="0"/>
              <a:cs typeface="Times New Roman" pitchFamily="18" charset="0"/>
            </a:endParaRPr>
          </a:p>
          <a:p>
            <a:pPr marL="342900" indent="-342900" eaLnBrk="0" hangingPunct="0">
              <a:lnSpc>
                <a:spcPct val="85000"/>
              </a:lnSpc>
              <a:buFont typeface="Arial" panose="020B0604020202020204" pitchFamily="34" charset="0"/>
              <a:buChar char="•"/>
            </a:pPr>
            <a:r>
              <a:rPr lang="en-US" sz="2000" b="1" dirty="0">
                <a:solidFill>
                  <a:schemeClr val="bg1"/>
                </a:solidFill>
                <a:latin typeface="Times New Roman" pitchFamily="18" charset="0"/>
                <a:cs typeface="Times New Roman" pitchFamily="18" charset="0"/>
              </a:rPr>
              <a:t>17% of land under cultivation degraded by human activity 1945 to 1990. Ag land shrinks by 20,000 ha yearly. (World Bank)</a:t>
            </a:r>
          </a:p>
          <a:p>
            <a:pPr marL="342900" indent="-342900" eaLnBrk="0" hangingPunct="0">
              <a:lnSpc>
                <a:spcPct val="85000"/>
              </a:lnSpc>
              <a:buFont typeface="Arial" panose="020B0604020202020204" pitchFamily="34" charset="0"/>
              <a:buChar char="•"/>
            </a:pPr>
            <a:endParaRPr lang="en-US" sz="2000" b="1" dirty="0">
              <a:solidFill>
                <a:schemeClr val="bg1"/>
              </a:solidFill>
              <a:latin typeface="Times New Roman" pitchFamily="18" charset="0"/>
              <a:cs typeface="Times New Roman" pitchFamily="18" charset="0"/>
            </a:endParaRPr>
          </a:p>
          <a:p>
            <a:pPr marL="342900" indent="-342900" eaLnBrk="0" hangingPunct="0">
              <a:lnSpc>
                <a:spcPct val="85000"/>
              </a:lnSpc>
              <a:buFont typeface="Arial" panose="020B0604020202020204" pitchFamily="34" charset="0"/>
              <a:buChar char="•"/>
            </a:pPr>
            <a:r>
              <a:rPr lang="en-US" sz="2000" b="1" dirty="0">
                <a:solidFill>
                  <a:schemeClr val="bg1"/>
                </a:solidFill>
                <a:latin typeface="Times New Roman" pitchFamily="18" charset="0"/>
                <a:cs typeface="Times New Roman" pitchFamily="18" charset="0"/>
              </a:rPr>
              <a:t>Without yield increase land use will 2X by 2050. </a:t>
            </a:r>
          </a:p>
          <a:p>
            <a:pPr marL="342900" indent="-342900" eaLnBrk="0" hangingPunct="0">
              <a:lnSpc>
                <a:spcPct val="85000"/>
              </a:lnSpc>
              <a:buFont typeface="Arial" panose="020B0604020202020204" pitchFamily="34" charset="0"/>
              <a:buChar char="•"/>
            </a:pPr>
            <a:endParaRPr lang="en-US" sz="2000" b="1" dirty="0">
              <a:solidFill>
                <a:schemeClr val="bg1"/>
              </a:solidFill>
              <a:latin typeface="Times New Roman" pitchFamily="18" charset="0"/>
            </a:endParaRPr>
          </a:p>
          <a:p>
            <a:pPr marL="342900" indent="-342900" eaLnBrk="0" hangingPunct="0">
              <a:lnSpc>
                <a:spcPct val="85000"/>
              </a:lnSpc>
              <a:buFont typeface="Arial" panose="020B0604020202020204" pitchFamily="34" charset="0"/>
              <a:buChar char="•"/>
            </a:pPr>
            <a:r>
              <a:rPr lang="en-US" sz="2000" b="1" dirty="0">
                <a:solidFill>
                  <a:schemeClr val="bg1"/>
                </a:solidFill>
                <a:latin typeface="Times New Roman" pitchFamily="18" charset="0"/>
              </a:rPr>
              <a:t>Latin America: greatest yield increase had lower land use (less deforestation)</a:t>
            </a:r>
          </a:p>
          <a:p>
            <a:pPr marL="342900" indent="-342900" eaLnBrk="0" hangingPunct="0">
              <a:lnSpc>
                <a:spcPct val="85000"/>
              </a:lnSpc>
              <a:buFont typeface="Arial" panose="020B0604020202020204" pitchFamily="34" charset="0"/>
              <a:buChar char="•"/>
            </a:pPr>
            <a:endParaRPr lang="en-US" sz="2000" b="1" dirty="0">
              <a:solidFill>
                <a:schemeClr val="bg1"/>
              </a:solidFill>
              <a:latin typeface="Times New Roman" pitchFamily="18" charset="0"/>
              <a:cs typeface="Times New Roman" pitchFamily="18" charset="0"/>
            </a:endParaRPr>
          </a:p>
          <a:p>
            <a:pPr marL="342900" indent="-342900" eaLnBrk="0" hangingPunct="0">
              <a:lnSpc>
                <a:spcPct val="85000"/>
              </a:lnSpc>
              <a:buFont typeface="Arial" panose="020B0604020202020204" pitchFamily="34" charset="0"/>
              <a:buChar char="•"/>
            </a:pPr>
            <a:r>
              <a:rPr lang="en-US" sz="2000" b="1" dirty="0">
                <a:solidFill>
                  <a:schemeClr val="bg1"/>
                </a:solidFill>
                <a:latin typeface="Times New Roman" pitchFamily="18" charset="0"/>
                <a:cs typeface="Times New Roman" pitchFamily="18" charset="0"/>
              </a:rPr>
              <a:t>High yield “land sparing” better than “wildlife”-friendly inefficient  land use farming </a:t>
            </a:r>
            <a:r>
              <a:rPr lang="en-US" sz="2000" b="1" dirty="0" smtClean="0">
                <a:solidFill>
                  <a:schemeClr val="bg1"/>
                </a:solidFill>
                <a:latin typeface="Times New Roman" pitchFamily="18" charset="0"/>
                <a:cs typeface="Times New Roman" pitchFamily="18" charset="0"/>
              </a:rPr>
              <a:t>(</a:t>
            </a:r>
            <a:r>
              <a:rPr lang="en-US" sz="2000" b="1" dirty="0">
                <a:solidFill>
                  <a:schemeClr val="bg1"/>
                </a:solidFill>
                <a:latin typeface="Times New Roman" pitchFamily="18" charset="0"/>
                <a:cs typeface="Times New Roman" pitchFamily="18" charset="0"/>
              </a:rPr>
              <a:t>Green, Royal Soc. Bird Protection 2005) </a:t>
            </a:r>
            <a:endParaRPr lang="en-US" sz="2000" b="1" dirty="0" smtClean="0">
              <a:solidFill>
                <a:schemeClr val="bg1"/>
              </a:solidFill>
              <a:latin typeface="Times New Roman" pitchFamily="18" charset="0"/>
              <a:cs typeface="Times New Roman" pitchFamily="18" charset="0"/>
            </a:endParaRPr>
          </a:p>
          <a:p>
            <a:pPr marL="342900" indent="-342900" eaLnBrk="0" hangingPunct="0">
              <a:lnSpc>
                <a:spcPct val="85000"/>
              </a:lnSpc>
              <a:buFont typeface="Arial" panose="020B0604020202020204" pitchFamily="34" charset="0"/>
              <a:buChar char="•"/>
            </a:pPr>
            <a:endParaRPr lang="en-US" sz="2000" b="1" dirty="0">
              <a:solidFill>
                <a:schemeClr val="bg1"/>
              </a:solidFill>
              <a:latin typeface="Times New Roman" pitchFamily="18" charset="0"/>
              <a:cs typeface="Times New Roman" pitchFamily="18" charset="0"/>
            </a:endParaRPr>
          </a:p>
          <a:p>
            <a:pPr marL="342900" indent="-342900" eaLnBrk="0" hangingPunct="0">
              <a:lnSpc>
                <a:spcPct val="85000"/>
              </a:lnSpc>
              <a:buFont typeface="Arial" panose="020B0604020202020204" pitchFamily="34" charset="0"/>
              <a:buChar char="•"/>
            </a:pPr>
            <a:r>
              <a:rPr lang="en-US" sz="2000" b="1" dirty="0" smtClean="0">
                <a:solidFill>
                  <a:schemeClr val="bg1"/>
                </a:solidFill>
                <a:latin typeface="Times New Roman" pitchFamily="18" charset="0"/>
                <a:cs typeface="Times New Roman" pitchFamily="18" charset="0"/>
              </a:rPr>
              <a:t>Biotech </a:t>
            </a:r>
            <a:r>
              <a:rPr lang="en-US" sz="2000" b="1" dirty="0">
                <a:solidFill>
                  <a:schemeClr val="bg1"/>
                </a:solidFill>
                <a:latin typeface="Times New Roman" pitchFamily="18" charset="0"/>
                <a:cs typeface="Times New Roman" pitchFamily="18" charset="0"/>
              </a:rPr>
              <a:t>is contributing </a:t>
            </a:r>
            <a:r>
              <a:rPr lang="en-US" sz="2000" b="1" dirty="0" smtClean="0">
                <a:solidFill>
                  <a:schemeClr val="bg1"/>
                </a:solidFill>
                <a:latin typeface="Times New Roman" pitchFamily="18" charset="0"/>
                <a:cs typeface="Times New Roman" pitchFamily="18" charset="0"/>
              </a:rPr>
              <a:t>by </a:t>
            </a:r>
            <a:r>
              <a:rPr lang="en-US" sz="2000" b="1" dirty="0">
                <a:solidFill>
                  <a:schemeClr val="bg1"/>
                </a:solidFill>
                <a:latin typeface="Times New Roman" pitchFamily="18" charset="0"/>
                <a:cs typeface="Times New Roman" pitchFamily="18" charset="0"/>
              </a:rPr>
              <a:t>saving 108.7 million hectares </a:t>
            </a:r>
            <a:r>
              <a:rPr lang="en-US" sz="2000" b="1" dirty="0" smtClean="0">
                <a:solidFill>
                  <a:schemeClr val="bg1"/>
                </a:solidFill>
                <a:latin typeface="Times New Roman" pitchFamily="18" charset="0"/>
                <a:cs typeface="Times New Roman" pitchFamily="18" charset="0"/>
              </a:rPr>
              <a:t>from </a:t>
            </a:r>
            <a:r>
              <a:rPr lang="en-US" sz="2000" b="1" dirty="0">
                <a:solidFill>
                  <a:schemeClr val="bg1"/>
                </a:solidFill>
                <a:latin typeface="Times New Roman" pitchFamily="18" charset="0"/>
                <a:cs typeface="Times New Roman" pitchFamily="18" charset="0"/>
              </a:rPr>
              <a:t>being converted to </a:t>
            </a:r>
            <a:r>
              <a:rPr lang="en-US" sz="2000" b="1" dirty="0" err="1" smtClean="0">
                <a:solidFill>
                  <a:schemeClr val="bg1"/>
                </a:solidFill>
                <a:latin typeface="Times New Roman" pitchFamily="18" charset="0"/>
                <a:cs typeface="Times New Roman" pitchFamily="18" charset="0"/>
              </a:rPr>
              <a:t>ag</a:t>
            </a:r>
            <a:r>
              <a:rPr lang="en-US" sz="2000" b="1" dirty="0" smtClean="0">
                <a:solidFill>
                  <a:schemeClr val="bg1"/>
                </a:solidFill>
                <a:latin typeface="Times New Roman" pitchFamily="18" charset="0"/>
                <a:cs typeface="Times New Roman" pitchFamily="18" charset="0"/>
              </a:rPr>
              <a:t> production </a:t>
            </a:r>
            <a:r>
              <a:rPr lang="en-US" sz="2000" b="1" dirty="0">
                <a:solidFill>
                  <a:schemeClr val="bg1"/>
                </a:solidFill>
                <a:latin typeface="Times New Roman" pitchFamily="18" charset="0"/>
                <a:cs typeface="Times New Roman" pitchFamily="18" charset="0"/>
              </a:rPr>
              <a:t>(James, 2013). </a:t>
            </a:r>
            <a:endParaRPr lang="en-US" sz="2000" b="1" dirty="0" smtClean="0">
              <a:solidFill>
                <a:schemeClr val="bg1"/>
              </a:solidFill>
              <a:latin typeface="Times New Roman" pitchFamily="18" charset="0"/>
              <a:cs typeface="Times New Roman" pitchFamily="18" charset="0"/>
            </a:endParaRPr>
          </a:p>
          <a:p>
            <a:pPr marL="342900" indent="-342900" eaLnBrk="0" hangingPunct="0">
              <a:lnSpc>
                <a:spcPct val="85000"/>
              </a:lnSpc>
              <a:buFont typeface="Arial" panose="020B0604020202020204" pitchFamily="34" charset="0"/>
              <a:buChar char="•"/>
            </a:pPr>
            <a:endParaRPr lang="en-US" sz="2000" b="1" dirty="0">
              <a:solidFill>
                <a:schemeClr val="bg1"/>
              </a:solidFill>
              <a:latin typeface="Times New Roman" pitchFamily="18" charset="0"/>
              <a:cs typeface="Times New Roman" pitchFamily="18" charset="0"/>
            </a:endParaRPr>
          </a:p>
          <a:p>
            <a:pPr marL="862013" lvl="1" indent="-342900" eaLnBrk="0" hangingPunct="0">
              <a:lnSpc>
                <a:spcPct val="85000"/>
              </a:lnSpc>
              <a:buFont typeface="Arial" panose="020B0604020202020204" pitchFamily="34" charset="0"/>
              <a:buChar char="•"/>
            </a:pPr>
            <a:endParaRPr lang="en-US" sz="2000" b="1" dirty="0">
              <a:solidFill>
                <a:schemeClr val="bg1"/>
              </a:solidFill>
              <a:latin typeface="Times New Roman" pitchFamily="18" charset="0"/>
              <a:cs typeface="Times New Roman" pitchFamily="18" charset="0"/>
            </a:endParaRPr>
          </a:p>
          <a:p>
            <a:pPr marL="862013" lvl="1" indent="-342900" eaLnBrk="0" hangingPunct="0">
              <a:lnSpc>
                <a:spcPct val="85000"/>
              </a:lnSpc>
              <a:buFont typeface="Arial" panose="020B0604020202020204" pitchFamily="34" charset="0"/>
              <a:buChar char="•"/>
            </a:pPr>
            <a:endParaRPr lang="en-US" sz="2000" b="1" dirty="0">
              <a:solidFill>
                <a:schemeClr val="bg1"/>
              </a:solidFill>
              <a:latin typeface="Times New Roman" pitchFamily="18" charset="0"/>
              <a:cs typeface="Times New Roman" pitchFamily="18" charset="0"/>
            </a:endParaRPr>
          </a:p>
          <a:p>
            <a:pPr marL="342900" indent="-342900" eaLnBrk="0" hangingPunct="0">
              <a:lnSpc>
                <a:spcPct val="85000"/>
              </a:lnSpc>
              <a:buFont typeface="Arial" panose="020B0604020202020204" pitchFamily="34" charset="0"/>
              <a:buChar char="•"/>
            </a:pPr>
            <a:endParaRPr lang="en-US" sz="2000" b="1" dirty="0">
              <a:solidFill>
                <a:schemeClr val="bg1"/>
              </a:solidFill>
              <a:latin typeface="Times New Roman" pitchFamily="18" charset="0"/>
              <a:cs typeface="Times New Roman" pitchFamily="18" charset="0"/>
            </a:endParaRPr>
          </a:p>
        </p:txBody>
      </p:sp>
      <p:pic>
        <p:nvPicPr>
          <p:cNvPr id="4099" name="Picture 3" descr="Scanned Picture 9"/>
          <p:cNvPicPr>
            <a:picLocks noChangeAspect="1" noChangeArrowheads="1"/>
          </p:cNvPicPr>
          <p:nvPr/>
        </p:nvPicPr>
        <p:blipFill>
          <a:blip r:embed="rId3" cstate="print"/>
          <a:srcRect/>
          <a:stretch>
            <a:fillRect/>
          </a:stretch>
        </p:blipFill>
        <p:spPr bwMode="auto">
          <a:xfrm>
            <a:off x="0" y="0"/>
            <a:ext cx="3352800" cy="6858000"/>
          </a:xfrm>
          <a:prstGeom prst="rect">
            <a:avLst/>
          </a:prstGeom>
          <a:noFill/>
          <a:ln w="9525">
            <a:noFill/>
            <a:miter lim="800000"/>
            <a:headEnd/>
            <a:tailEnd/>
          </a:ln>
        </p:spPr>
      </p:pic>
      <p:sp>
        <p:nvSpPr>
          <p:cNvPr id="4100" name="Rectangle 4"/>
          <p:cNvSpPr>
            <a:spLocks noChangeArrowheads="1"/>
          </p:cNvSpPr>
          <p:nvPr/>
        </p:nvSpPr>
        <p:spPr bwMode="auto">
          <a:xfrm>
            <a:off x="990600" y="3260725"/>
            <a:ext cx="1587500" cy="396875"/>
          </a:xfrm>
          <a:prstGeom prst="rect">
            <a:avLst/>
          </a:prstGeom>
          <a:solidFill>
            <a:srgbClr val="333399"/>
          </a:solidFill>
          <a:ln w="9525">
            <a:noFill/>
            <a:miter lim="800000"/>
            <a:headEnd/>
            <a:tailEnd/>
          </a:ln>
        </p:spPr>
        <p:txBody>
          <a:bodyPr wrap="none">
            <a:spAutoFit/>
          </a:bodyPr>
          <a:lstStyle/>
          <a:p>
            <a:r>
              <a:rPr lang="en-US" sz="2000" b="1">
                <a:solidFill>
                  <a:schemeClr val="accent1"/>
                </a:solidFill>
                <a:latin typeface="Times New Roman" pitchFamily="18" charset="0"/>
              </a:rPr>
              <a:t>1997 acreage</a:t>
            </a:r>
          </a:p>
        </p:txBody>
      </p:sp>
      <p:sp>
        <p:nvSpPr>
          <p:cNvPr id="1008645" name="Text Box 5"/>
          <p:cNvSpPr txBox="1">
            <a:spLocks noChangeArrowheads="1"/>
          </p:cNvSpPr>
          <p:nvPr/>
        </p:nvSpPr>
        <p:spPr bwMode="auto">
          <a:xfrm>
            <a:off x="3733800" y="-76200"/>
            <a:ext cx="5461000" cy="579438"/>
          </a:xfrm>
          <a:prstGeom prst="rect">
            <a:avLst/>
          </a:prstGeom>
          <a:solidFill>
            <a:srgbClr val="EEFB4B"/>
          </a:solidFill>
          <a:ln w="9525">
            <a:noFill/>
            <a:miter lim="800000"/>
            <a:headEnd/>
            <a:tailEnd/>
          </a:ln>
          <a:effectLst/>
        </p:spPr>
        <p:txBody>
          <a:bodyPr>
            <a:spAutoFit/>
          </a:bodyPr>
          <a:lstStyle/>
          <a:p>
            <a:pPr marL="231775" indent="-231775" algn="ctr">
              <a:defRPr/>
            </a:pPr>
            <a:r>
              <a:rPr lang="en-US" sz="3200" b="1" dirty="0" smtClean="0">
                <a:solidFill>
                  <a:srgbClr val="CC0099"/>
                </a:solidFill>
                <a:effectLst>
                  <a:outerShdw blurRad="38100" dist="38100" dir="2700000" algn="tl">
                    <a:srgbClr val="000000"/>
                  </a:outerShdw>
                </a:effectLst>
                <a:latin typeface="Times New Roman" pitchFamily="18" charset="0"/>
                <a:cs typeface="+mn-cs"/>
              </a:rPr>
              <a:t>Food Security</a:t>
            </a:r>
            <a:endParaRPr lang="en-US" sz="3200" b="1" dirty="0">
              <a:solidFill>
                <a:srgbClr val="CC0099"/>
              </a:solidFill>
              <a:effectLst>
                <a:outerShdw blurRad="38100" dist="38100" dir="2700000" algn="tl">
                  <a:srgbClr val="000000"/>
                </a:outerShdw>
              </a:effectLst>
              <a:latin typeface="Times New Roman" pitchFamily="18" charset="0"/>
              <a:cs typeface="+mn-cs"/>
            </a:endParaRPr>
          </a:p>
        </p:txBody>
      </p:sp>
    </p:spTree>
    <p:extLst>
      <p:ext uri="{BB962C8B-B14F-4D97-AF65-F5344CB8AC3E}">
        <p14:creationId xmlns:p14="http://schemas.microsoft.com/office/powerpoint/2010/main" val="1815463677"/>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10690" name="Text Box 2"/>
          <p:cNvSpPr txBox="1">
            <a:spLocks noChangeArrowheads="1"/>
          </p:cNvSpPr>
          <p:nvPr/>
        </p:nvSpPr>
        <p:spPr bwMode="auto">
          <a:xfrm>
            <a:off x="2438400" y="0"/>
            <a:ext cx="4197350" cy="946150"/>
          </a:xfrm>
          <a:prstGeom prst="rect">
            <a:avLst/>
          </a:prstGeom>
          <a:solidFill>
            <a:srgbClr val="FFFF66"/>
          </a:solidFill>
          <a:ln w="12700">
            <a:noFill/>
            <a:miter lim="800000"/>
            <a:headEnd type="none" w="sm" len="sm"/>
            <a:tailEnd type="none" w="sm" len="sm"/>
          </a:ln>
          <a:effectLst/>
        </p:spPr>
        <p:txBody>
          <a:bodyPr>
            <a:spAutoFit/>
          </a:bodyPr>
          <a:lstStyle/>
          <a:p>
            <a:pPr algn="ctr" eaLnBrk="0" hangingPunct="0">
              <a:defRPr/>
            </a:pPr>
            <a:r>
              <a:rPr lang="en-US" sz="2800" b="1">
                <a:solidFill>
                  <a:srgbClr val="CC0099"/>
                </a:solidFill>
                <a:effectLst>
                  <a:outerShdw blurRad="38100" dist="38100" dir="2700000" algn="tl">
                    <a:srgbClr val="000000"/>
                  </a:outerShdw>
                </a:effectLst>
                <a:latin typeface="Times New Roman" pitchFamily="18" charset="0"/>
                <a:ea typeface="+mn-ea"/>
                <a:cs typeface="+mn-cs"/>
              </a:rPr>
              <a:t>Agriculture: A history of Technology</a:t>
            </a:r>
          </a:p>
        </p:txBody>
      </p:sp>
      <p:pic>
        <p:nvPicPr>
          <p:cNvPr id="1010691" name="Picture 3" descr="Scanned Picture 8"/>
          <p:cNvPicPr>
            <a:picLocks noChangeAspect="1" noChangeArrowheads="1"/>
          </p:cNvPicPr>
          <p:nvPr/>
        </p:nvPicPr>
        <p:blipFill>
          <a:blip r:embed="rId3" cstate="print"/>
          <a:srcRect b="2702"/>
          <a:stretch>
            <a:fillRect/>
          </a:stretch>
        </p:blipFill>
        <p:spPr bwMode="auto">
          <a:xfrm>
            <a:off x="0" y="3127375"/>
            <a:ext cx="2184400" cy="3730625"/>
          </a:xfrm>
          <a:prstGeom prst="rect">
            <a:avLst/>
          </a:prstGeom>
          <a:noFill/>
          <a:ln w="9525">
            <a:noFill/>
            <a:miter lim="800000"/>
            <a:headEnd/>
            <a:tailEnd/>
          </a:ln>
        </p:spPr>
      </p:pic>
      <p:pic>
        <p:nvPicPr>
          <p:cNvPr id="1010692" name="Picture 4" descr="mesopotamiamap"/>
          <p:cNvPicPr>
            <a:picLocks noChangeAspect="1" noChangeArrowheads="1"/>
          </p:cNvPicPr>
          <p:nvPr/>
        </p:nvPicPr>
        <p:blipFill>
          <a:blip r:embed="rId4" cstate="print"/>
          <a:srcRect l="9846" r="11385"/>
          <a:stretch>
            <a:fillRect/>
          </a:stretch>
        </p:blipFill>
        <p:spPr bwMode="auto">
          <a:xfrm>
            <a:off x="0" y="0"/>
            <a:ext cx="2339975" cy="1731963"/>
          </a:xfrm>
          <a:prstGeom prst="rect">
            <a:avLst/>
          </a:prstGeom>
          <a:noFill/>
          <a:ln w="9525">
            <a:noFill/>
            <a:miter lim="800000"/>
            <a:headEnd/>
            <a:tailEnd/>
          </a:ln>
        </p:spPr>
      </p:pic>
      <p:pic>
        <p:nvPicPr>
          <p:cNvPr id="1010693" name="Picture 5" descr="Weizen1"/>
          <p:cNvPicPr>
            <a:picLocks noChangeAspect="1" noChangeArrowheads="1"/>
          </p:cNvPicPr>
          <p:nvPr/>
        </p:nvPicPr>
        <p:blipFill>
          <a:blip r:embed="rId5" cstate="print"/>
          <a:srcRect t="27184" b="14865"/>
          <a:stretch>
            <a:fillRect/>
          </a:stretch>
        </p:blipFill>
        <p:spPr bwMode="auto">
          <a:xfrm>
            <a:off x="0" y="1905000"/>
            <a:ext cx="2411413" cy="1052513"/>
          </a:xfrm>
          <a:prstGeom prst="rect">
            <a:avLst/>
          </a:prstGeom>
          <a:noFill/>
          <a:ln w="9525">
            <a:noFill/>
            <a:miter lim="800000"/>
            <a:headEnd/>
            <a:tailEnd/>
          </a:ln>
        </p:spPr>
      </p:pic>
      <p:sp>
        <p:nvSpPr>
          <p:cNvPr id="1010694" name="Text Box 6"/>
          <p:cNvSpPr txBox="1">
            <a:spLocks noChangeArrowheads="1"/>
          </p:cNvSpPr>
          <p:nvPr/>
        </p:nvSpPr>
        <p:spPr bwMode="auto">
          <a:xfrm>
            <a:off x="2514600" y="1004888"/>
            <a:ext cx="1692275" cy="4013200"/>
          </a:xfrm>
          <a:prstGeom prst="rect">
            <a:avLst/>
          </a:prstGeom>
          <a:noFill/>
          <a:ln w="12700">
            <a:noFill/>
            <a:miter lim="800000"/>
            <a:headEnd type="none" w="sm" len="sm"/>
            <a:tailEnd type="none" w="sm" len="sm"/>
          </a:ln>
        </p:spPr>
        <p:txBody>
          <a:bodyPr>
            <a:spAutoFit/>
          </a:bodyPr>
          <a:lstStyle/>
          <a:p>
            <a:pPr eaLnBrk="0" hangingPunct="0">
              <a:lnSpc>
                <a:spcPct val="110000"/>
              </a:lnSpc>
            </a:pPr>
            <a:r>
              <a:rPr lang="en-US" sz="1800" b="1">
                <a:solidFill>
                  <a:schemeClr val="bg1"/>
                </a:solidFill>
                <a:latin typeface="Times New Roman" pitchFamily="18" charset="0"/>
              </a:rPr>
              <a:t>8,000 BC</a:t>
            </a:r>
          </a:p>
          <a:p>
            <a:pPr eaLnBrk="0" hangingPunct="0">
              <a:lnSpc>
                <a:spcPct val="110000"/>
              </a:lnSpc>
            </a:pPr>
            <a:r>
              <a:rPr lang="en-US" sz="1800" b="1">
                <a:solidFill>
                  <a:schemeClr val="bg1"/>
                </a:solidFill>
                <a:latin typeface="Times New Roman" pitchFamily="18" charset="0"/>
              </a:rPr>
              <a:t>19thC	</a:t>
            </a:r>
          </a:p>
          <a:p>
            <a:pPr eaLnBrk="0" hangingPunct="0">
              <a:lnSpc>
                <a:spcPct val="110000"/>
              </a:lnSpc>
            </a:pPr>
            <a:r>
              <a:rPr lang="en-US" sz="1800" b="1">
                <a:solidFill>
                  <a:schemeClr val="bg1"/>
                </a:solidFill>
                <a:latin typeface="Times New Roman" pitchFamily="18" charset="0"/>
              </a:rPr>
              <a:t>Ea 20th C</a:t>
            </a:r>
          </a:p>
          <a:p>
            <a:pPr eaLnBrk="0" hangingPunct="0">
              <a:lnSpc>
                <a:spcPct val="110000"/>
              </a:lnSpc>
            </a:pPr>
            <a:r>
              <a:rPr lang="en-US" sz="1800" b="1">
                <a:solidFill>
                  <a:schemeClr val="bg1"/>
                </a:solidFill>
                <a:latin typeface="Times New Roman" pitchFamily="18" charset="0"/>
              </a:rPr>
              <a:t>Md 20th C</a:t>
            </a:r>
          </a:p>
          <a:p>
            <a:pPr eaLnBrk="0" hangingPunct="0">
              <a:lnSpc>
                <a:spcPct val="110000"/>
              </a:lnSpc>
            </a:pPr>
            <a:r>
              <a:rPr lang="en-US" sz="1800" b="1">
                <a:solidFill>
                  <a:schemeClr val="bg1"/>
                </a:solidFill>
                <a:latin typeface="Times New Roman" pitchFamily="18" charset="0"/>
              </a:rPr>
              <a:t>1930s	</a:t>
            </a:r>
          </a:p>
          <a:p>
            <a:pPr eaLnBrk="0" hangingPunct="0">
              <a:lnSpc>
                <a:spcPct val="110000"/>
              </a:lnSpc>
            </a:pPr>
            <a:r>
              <a:rPr lang="en-US" sz="1800" b="1">
                <a:solidFill>
                  <a:schemeClr val="bg1"/>
                </a:solidFill>
                <a:latin typeface="Times New Roman" pitchFamily="18" charset="0"/>
              </a:rPr>
              <a:t>1940s	</a:t>
            </a:r>
          </a:p>
          <a:p>
            <a:pPr eaLnBrk="0" hangingPunct="0">
              <a:lnSpc>
                <a:spcPct val="110000"/>
              </a:lnSpc>
            </a:pPr>
            <a:r>
              <a:rPr lang="en-US" sz="1800" b="1">
                <a:solidFill>
                  <a:schemeClr val="bg1"/>
                </a:solidFill>
                <a:latin typeface="Times New Roman" pitchFamily="18" charset="0"/>
              </a:rPr>
              <a:t>1950s	</a:t>
            </a:r>
          </a:p>
          <a:p>
            <a:pPr eaLnBrk="0" hangingPunct="0">
              <a:lnSpc>
                <a:spcPct val="110000"/>
              </a:lnSpc>
            </a:pPr>
            <a:r>
              <a:rPr lang="en-US" sz="1800" b="1">
                <a:solidFill>
                  <a:schemeClr val="bg1"/>
                </a:solidFill>
                <a:latin typeface="Times New Roman" pitchFamily="18" charset="0"/>
              </a:rPr>
              <a:t>1970s	</a:t>
            </a:r>
          </a:p>
          <a:p>
            <a:pPr eaLnBrk="0" hangingPunct="0">
              <a:lnSpc>
                <a:spcPct val="110000"/>
              </a:lnSpc>
            </a:pPr>
            <a:r>
              <a:rPr lang="en-US" sz="1800" b="1">
                <a:solidFill>
                  <a:schemeClr val="bg1"/>
                </a:solidFill>
                <a:latin typeface="Times New Roman" pitchFamily="18" charset="0"/>
              </a:rPr>
              <a:t>1980</a:t>
            </a:r>
          </a:p>
          <a:p>
            <a:pPr eaLnBrk="0" hangingPunct="0">
              <a:lnSpc>
                <a:spcPct val="110000"/>
              </a:lnSpc>
            </a:pPr>
            <a:r>
              <a:rPr lang="en-US" sz="1800" b="1">
                <a:solidFill>
                  <a:schemeClr val="bg1"/>
                </a:solidFill>
                <a:latin typeface="Times New Roman" pitchFamily="18" charset="0"/>
              </a:rPr>
              <a:t>1990s	</a:t>
            </a:r>
          </a:p>
          <a:p>
            <a:pPr eaLnBrk="0" hangingPunct="0">
              <a:lnSpc>
                <a:spcPct val="110000"/>
              </a:lnSpc>
            </a:pPr>
            <a:r>
              <a:rPr lang="en-US" sz="1800" b="1">
                <a:solidFill>
                  <a:schemeClr val="bg1"/>
                </a:solidFill>
                <a:latin typeface="Times New Roman" pitchFamily="18" charset="0"/>
              </a:rPr>
              <a:t>2000s	</a:t>
            </a:r>
          </a:p>
          <a:p>
            <a:pPr eaLnBrk="0" hangingPunct="0">
              <a:lnSpc>
                <a:spcPct val="110000"/>
              </a:lnSpc>
            </a:pPr>
            <a:endParaRPr lang="en-US" sz="1800" b="1">
              <a:solidFill>
                <a:schemeClr val="bg1"/>
              </a:solidFill>
              <a:latin typeface="Times New Roman" pitchFamily="18" charset="0"/>
            </a:endParaRPr>
          </a:p>
          <a:p>
            <a:pPr eaLnBrk="0" hangingPunct="0">
              <a:lnSpc>
                <a:spcPct val="110000"/>
              </a:lnSpc>
            </a:pPr>
            <a:r>
              <a:rPr lang="en-US" sz="1800" b="1">
                <a:solidFill>
                  <a:schemeClr val="bg1"/>
                </a:solidFill>
                <a:latin typeface="Times New Roman" pitchFamily="18" charset="0"/>
              </a:rPr>
              <a:t>21</a:t>
            </a:r>
            <a:r>
              <a:rPr lang="en-US" sz="1800" b="1" baseline="30000">
                <a:solidFill>
                  <a:schemeClr val="bg1"/>
                </a:solidFill>
                <a:latin typeface="Times New Roman" pitchFamily="18" charset="0"/>
              </a:rPr>
              <a:t>st</a:t>
            </a:r>
            <a:r>
              <a:rPr lang="en-US" sz="1800" b="1">
                <a:solidFill>
                  <a:schemeClr val="bg1"/>
                </a:solidFill>
                <a:latin typeface="Times New Roman" pitchFamily="18" charset="0"/>
              </a:rPr>
              <a:t> C</a:t>
            </a:r>
          </a:p>
        </p:txBody>
      </p:sp>
      <p:sp>
        <p:nvSpPr>
          <p:cNvPr id="1010695" name="Text Box 7"/>
          <p:cNvSpPr txBox="1">
            <a:spLocks noChangeArrowheads="1"/>
          </p:cNvSpPr>
          <p:nvPr/>
        </p:nvSpPr>
        <p:spPr bwMode="auto">
          <a:xfrm>
            <a:off x="3657600" y="990600"/>
            <a:ext cx="3886200" cy="4025717"/>
          </a:xfrm>
          <a:prstGeom prst="rect">
            <a:avLst/>
          </a:prstGeom>
          <a:noFill/>
          <a:ln w="12700">
            <a:noFill/>
            <a:miter lim="800000"/>
            <a:headEnd type="none" w="sm" len="sm"/>
            <a:tailEnd type="none" w="sm" len="sm"/>
          </a:ln>
        </p:spPr>
        <p:txBody>
          <a:bodyPr>
            <a:spAutoFit/>
          </a:bodyPr>
          <a:lstStyle/>
          <a:p>
            <a:pPr marL="228600" lvl="2" eaLnBrk="0" hangingPunct="0">
              <a:lnSpc>
                <a:spcPct val="110000"/>
              </a:lnSpc>
            </a:pPr>
            <a:r>
              <a:rPr lang="en-US" sz="1800" b="1" dirty="0">
                <a:solidFill>
                  <a:schemeClr val="bg1"/>
                </a:solidFill>
                <a:latin typeface="Times New Roman" pitchFamily="18" charset="0"/>
              </a:rPr>
              <a:t>Cultivation</a:t>
            </a:r>
          </a:p>
          <a:p>
            <a:pPr marL="228600" lvl="2" eaLnBrk="0" hangingPunct="0">
              <a:lnSpc>
                <a:spcPct val="110000"/>
              </a:lnSpc>
            </a:pPr>
            <a:r>
              <a:rPr lang="en-US" sz="1800" b="1" dirty="0">
                <a:solidFill>
                  <a:schemeClr val="bg1"/>
                </a:solidFill>
                <a:latin typeface="Times New Roman" pitchFamily="18" charset="0"/>
              </a:rPr>
              <a:t>Selective Cross breeding </a:t>
            </a:r>
          </a:p>
          <a:p>
            <a:pPr marL="228600" lvl="2" eaLnBrk="0" hangingPunct="0">
              <a:lnSpc>
                <a:spcPct val="110000"/>
              </a:lnSpc>
            </a:pPr>
            <a:r>
              <a:rPr lang="en-US" sz="1800" b="1" dirty="0">
                <a:solidFill>
                  <a:schemeClr val="bg1"/>
                </a:solidFill>
                <a:latin typeface="Times New Roman" pitchFamily="18" charset="0"/>
              </a:rPr>
              <a:t>Cell culture   </a:t>
            </a:r>
          </a:p>
          <a:p>
            <a:pPr marL="228600" lvl="2" eaLnBrk="0" hangingPunct="0">
              <a:lnSpc>
                <a:spcPct val="110000"/>
              </a:lnSpc>
            </a:pPr>
            <a:r>
              <a:rPr lang="en-US" sz="1800" b="1" dirty="0" err="1">
                <a:solidFill>
                  <a:schemeClr val="bg1"/>
                </a:solidFill>
                <a:latin typeface="Times New Roman" pitchFamily="18" charset="0"/>
              </a:rPr>
              <a:t>Somaclonal</a:t>
            </a:r>
            <a:r>
              <a:rPr lang="en-US" sz="1800" b="1" dirty="0">
                <a:solidFill>
                  <a:schemeClr val="bg1"/>
                </a:solidFill>
                <a:latin typeface="Times New Roman" pitchFamily="18" charset="0"/>
              </a:rPr>
              <a:t> variation </a:t>
            </a:r>
          </a:p>
          <a:p>
            <a:pPr marL="228600" lvl="2" eaLnBrk="0" hangingPunct="0">
              <a:lnSpc>
                <a:spcPct val="110000"/>
              </a:lnSpc>
            </a:pPr>
            <a:r>
              <a:rPr lang="en-US" sz="1800" b="1" dirty="0">
                <a:solidFill>
                  <a:schemeClr val="bg1"/>
                </a:solidFill>
                <a:latin typeface="Times New Roman" pitchFamily="18" charset="0"/>
              </a:rPr>
              <a:t>Embryo rescue </a:t>
            </a:r>
          </a:p>
          <a:p>
            <a:pPr marL="228600" lvl="2" eaLnBrk="0" hangingPunct="0">
              <a:lnSpc>
                <a:spcPct val="110000"/>
              </a:lnSpc>
            </a:pPr>
            <a:r>
              <a:rPr lang="en-US" sz="1800" b="1" dirty="0">
                <a:solidFill>
                  <a:schemeClr val="bg1"/>
                </a:solidFill>
                <a:latin typeface="Times New Roman" pitchFamily="18" charset="0"/>
              </a:rPr>
              <a:t>Mutagenesis and selection </a:t>
            </a:r>
          </a:p>
          <a:p>
            <a:pPr marL="228600" lvl="2" eaLnBrk="0" hangingPunct="0">
              <a:lnSpc>
                <a:spcPct val="110000"/>
              </a:lnSpc>
            </a:pPr>
            <a:r>
              <a:rPr lang="en-US" sz="1800" b="1" dirty="0">
                <a:solidFill>
                  <a:schemeClr val="bg1"/>
                </a:solidFill>
                <a:latin typeface="Times New Roman" pitchFamily="18" charset="0"/>
              </a:rPr>
              <a:t>Anther culture </a:t>
            </a:r>
          </a:p>
          <a:p>
            <a:pPr marL="228600" lvl="2" eaLnBrk="0" hangingPunct="0">
              <a:lnSpc>
                <a:spcPct val="110000"/>
              </a:lnSpc>
            </a:pPr>
            <a:r>
              <a:rPr lang="en-US" sz="1800" b="1" dirty="0">
                <a:solidFill>
                  <a:schemeClr val="bg1"/>
                </a:solidFill>
                <a:latin typeface="Times New Roman" pitchFamily="18" charset="0"/>
              </a:rPr>
              <a:t>Recombinant DNA</a:t>
            </a:r>
          </a:p>
          <a:p>
            <a:pPr marL="228600" lvl="2" eaLnBrk="0" hangingPunct="0">
              <a:lnSpc>
                <a:spcPct val="110000"/>
              </a:lnSpc>
            </a:pPr>
            <a:r>
              <a:rPr lang="en-US" sz="1800" b="1" dirty="0">
                <a:solidFill>
                  <a:schemeClr val="bg1"/>
                </a:solidFill>
                <a:latin typeface="Times New Roman" pitchFamily="18" charset="0"/>
              </a:rPr>
              <a:t>Marker assisted selection</a:t>
            </a:r>
          </a:p>
          <a:p>
            <a:pPr marL="228600" lvl="2" eaLnBrk="0" hangingPunct="0">
              <a:lnSpc>
                <a:spcPct val="110000"/>
              </a:lnSpc>
            </a:pPr>
            <a:r>
              <a:rPr lang="en-US" sz="1800" b="1" dirty="0">
                <a:solidFill>
                  <a:schemeClr val="bg1"/>
                </a:solidFill>
                <a:latin typeface="Times New Roman" pitchFamily="18" charset="0"/>
              </a:rPr>
              <a:t>---</a:t>
            </a:r>
            <a:r>
              <a:rPr lang="en-US" sz="1800" b="1" dirty="0" err="1">
                <a:solidFill>
                  <a:schemeClr val="bg1"/>
                </a:solidFill>
                <a:latin typeface="Times New Roman" pitchFamily="18" charset="0"/>
              </a:rPr>
              <a:t>omics</a:t>
            </a:r>
            <a:r>
              <a:rPr lang="en-US" sz="1800" b="1" dirty="0">
                <a:solidFill>
                  <a:schemeClr val="bg1"/>
                </a:solidFill>
                <a:latin typeface="Times New Roman" pitchFamily="18" charset="0"/>
              </a:rPr>
              <a:t> - Bioinformatics</a:t>
            </a:r>
          </a:p>
          <a:p>
            <a:pPr marL="228600" lvl="2" eaLnBrk="0" hangingPunct="0">
              <a:lnSpc>
                <a:spcPct val="110000"/>
              </a:lnSpc>
            </a:pPr>
            <a:r>
              <a:rPr lang="en-US" sz="1800" b="1" dirty="0" smtClean="0">
                <a:solidFill>
                  <a:schemeClr val="bg1"/>
                </a:solidFill>
                <a:latin typeface="Times New Roman" pitchFamily="18" charset="0"/>
              </a:rPr>
              <a:t>Epigenetics/</a:t>
            </a:r>
            <a:r>
              <a:rPr lang="en-US" sz="1800" b="1" dirty="0" err="1" smtClean="0">
                <a:solidFill>
                  <a:schemeClr val="bg1"/>
                </a:solidFill>
                <a:latin typeface="Times New Roman" pitchFamily="18" charset="0"/>
              </a:rPr>
              <a:t>RNAi</a:t>
            </a:r>
            <a:r>
              <a:rPr lang="en-US" sz="1800" b="1" smtClean="0">
                <a:solidFill>
                  <a:schemeClr val="bg1"/>
                </a:solidFill>
                <a:latin typeface="Times New Roman" pitchFamily="18" charset="0"/>
              </a:rPr>
              <a:t>/TFs/TALENS</a:t>
            </a:r>
            <a:endParaRPr lang="en-US" sz="1800" b="1" dirty="0">
              <a:solidFill>
                <a:schemeClr val="bg1"/>
              </a:solidFill>
              <a:latin typeface="Times New Roman" pitchFamily="18" charset="0"/>
            </a:endParaRPr>
          </a:p>
          <a:p>
            <a:pPr marL="228600" lvl="2" eaLnBrk="0" hangingPunct="0">
              <a:lnSpc>
                <a:spcPct val="110000"/>
              </a:lnSpc>
            </a:pPr>
            <a:r>
              <a:rPr lang="en-US" sz="1800" b="1" dirty="0">
                <a:solidFill>
                  <a:schemeClr val="bg1"/>
                </a:solidFill>
                <a:latin typeface="Times New Roman" pitchFamily="18" charset="0"/>
              </a:rPr>
              <a:t>Adaptive technology/</a:t>
            </a:r>
            <a:r>
              <a:rPr lang="en-US" sz="1800" b="1" dirty="0" err="1">
                <a:solidFill>
                  <a:schemeClr val="bg1"/>
                </a:solidFill>
                <a:latin typeface="Times New Roman" pitchFamily="18" charset="0"/>
              </a:rPr>
              <a:t>transgenomics</a:t>
            </a:r>
            <a:endParaRPr lang="en-US" sz="1800" b="1" dirty="0">
              <a:solidFill>
                <a:schemeClr val="bg1"/>
              </a:solidFill>
              <a:latin typeface="Times New Roman" pitchFamily="18" charset="0"/>
            </a:endParaRPr>
          </a:p>
          <a:p>
            <a:pPr eaLnBrk="0" hangingPunct="0"/>
            <a:r>
              <a:rPr lang="en-US" sz="1800" b="1" dirty="0">
                <a:solidFill>
                  <a:schemeClr val="bg1"/>
                </a:solidFill>
                <a:latin typeface="Times New Roman" pitchFamily="18" charset="0"/>
              </a:rPr>
              <a:t>    Systems Biology</a:t>
            </a:r>
          </a:p>
        </p:txBody>
      </p:sp>
      <p:sp>
        <p:nvSpPr>
          <p:cNvPr id="1010696" name="Line 8"/>
          <p:cNvSpPr>
            <a:spLocks noChangeShapeType="1"/>
          </p:cNvSpPr>
          <p:nvPr/>
        </p:nvSpPr>
        <p:spPr bwMode="auto">
          <a:xfrm>
            <a:off x="3733800" y="1143000"/>
            <a:ext cx="0" cy="3886200"/>
          </a:xfrm>
          <a:prstGeom prst="line">
            <a:avLst/>
          </a:prstGeom>
          <a:noFill/>
          <a:ln w="76200" cmpd="tri">
            <a:solidFill>
              <a:srgbClr val="FF0000"/>
            </a:solidFill>
            <a:round/>
            <a:headEnd type="diamond" w="med" len="med"/>
            <a:tailEnd type="stealth" w="med" len="med"/>
          </a:ln>
        </p:spPr>
        <p:txBody>
          <a:bodyPr/>
          <a:lstStyle/>
          <a:p>
            <a:endParaRPr lang="en-US"/>
          </a:p>
        </p:txBody>
      </p:sp>
      <p:pic>
        <p:nvPicPr>
          <p:cNvPr id="1010697" name="Picture 9" descr="mut"/>
          <p:cNvPicPr>
            <a:picLocks noChangeAspect="1" noChangeArrowheads="1"/>
          </p:cNvPicPr>
          <p:nvPr/>
        </p:nvPicPr>
        <p:blipFill>
          <a:blip r:embed="rId6" cstate="print"/>
          <a:srcRect t="16280"/>
          <a:stretch>
            <a:fillRect/>
          </a:stretch>
        </p:blipFill>
        <p:spPr bwMode="auto">
          <a:xfrm>
            <a:off x="6584950" y="76200"/>
            <a:ext cx="2559050" cy="2632075"/>
          </a:xfrm>
          <a:prstGeom prst="rect">
            <a:avLst/>
          </a:prstGeom>
          <a:noFill/>
          <a:ln w="9525">
            <a:noFill/>
            <a:miter lim="800000"/>
            <a:headEnd/>
            <a:tailEnd/>
          </a:ln>
        </p:spPr>
      </p:pic>
      <p:sp useBgFill="1">
        <p:nvSpPr>
          <p:cNvPr id="8202" name="Rectangle 10"/>
          <p:cNvSpPr>
            <a:spLocks noChangeArrowheads="1"/>
          </p:cNvSpPr>
          <p:nvPr/>
        </p:nvSpPr>
        <p:spPr bwMode="auto">
          <a:xfrm>
            <a:off x="7805738" y="3890963"/>
            <a:ext cx="676275" cy="1362075"/>
          </a:xfrm>
          <a:prstGeom prst="rect">
            <a:avLst/>
          </a:prstGeom>
          <a:ln w="9525">
            <a:noFill/>
            <a:miter lim="800000"/>
            <a:headEnd/>
            <a:tailEnd/>
          </a:ln>
        </p:spPr>
        <p:txBody>
          <a:bodyPr wrap="none" anchor="ctr"/>
          <a:lstStyle/>
          <a:p>
            <a:pPr eaLnBrk="0" hangingPunct="0"/>
            <a:endParaRPr lang="en-US" sz="1800">
              <a:latin typeface="Tahoma" pitchFamily="34" charset="0"/>
            </a:endParaRPr>
          </a:p>
        </p:txBody>
      </p:sp>
      <p:pic>
        <p:nvPicPr>
          <p:cNvPr id="1010699" name="Picture 11"/>
          <p:cNvPicPr>
            <a:picLocks noChangeAspect="1" noChangeArrowheads="1"/>
          </p:cNvPicPr>
          <p:nvPr/>
        </p:nvPicPr>
        <p:blipFill>
          <a:blip r:embed="rId7" cstate="print"/>
          <a:srcRect/>
          <a:stretch>
            <a:fillRect/>
          </a:stretch>
        </p:blipFill>
        <p:spPr bwMode="auto">
          <a:xfrm>
            <a:off x="7308850" y="5229225"/>
            <a:ext cx="1835150" cy="1628775"/>
          </a:xfrm>
          <a:prstGeom prst="rect">
            <a:avLst/>
          </a:prstGeom>
          <a:noFill/>
          <a:ln w="9525">
            <a:noFill/>
            <a:miter lim="800000"/>
            <a:headEnd/>
            <a:tailEnd/>
          </a:ln>
        </p:spPr>
      </p:pic>
      <p:pic>
        <p:nvPicPr>
          <p:cNvPr id="1010700" name="Picture 12"/>
          <p:cNvPicPr>
            <a:picLocks noChangeAspect="1" noChangeArrowheads="1"/>
          </p:cNvPicPr>
          <p:nvPr/>
        </p:nvPicPr>
        <p:blipFill>
          <a:blip r:embed="rId8" cstate="print"/>
          <a:srcRect/>
          <a:stretch>
            <a:fillRect/>
          </a:stretch>
        </p:blipFill>
        <p:spPr bwMode="auto">
          <a:xfrm>
            <a:off x="7543800" y="2755900"/>
            <a:ext cx="1676400" cy="2120900"/>
          </a:xfrm>
          <a:prstGeom prst="rect">
            <a:avLst/>
          </a:prstGeom>
          <a:noFill/>
          <a:ln w="9525">
            <a:noFill/>
            <a:miter lim="800000"/>
            <a:headEnd/>
            <a:tailEnd/>
          </a:ln>
        </p:spPr>
      </p:pic>
      <p:pic>
        <p:nvPicPr>
          <p:cNvPr id="1010701" name="Picture 13"/>
          <p:cNvPicPr>
            <a:picLocks noChangeAspect="1" noChangeArrowheads="1"/>
          </p:cNvPicPr>
          <p:nvPr/>
        </p:nvPicPr>
        <p:blipFill>
          <a:blip r:embed="rId9" cstate="print"/>
          <a:srcRect/>
          <a:stretch>
            <a:fillRect/>
          </a:stretch>
        </p:blipFill>
        <p:spPr bwMode="auto">
          <a:xfrm>
            <a:off x="8153400" y="0"/>
            <a:ext cx="990600" cy="847725"/>
          </a:xfrm>
          <a:prstGeom prst="rect">
            <a:avLst/>
          </a:prstGeom>
          <a:noFill/>
          <a:ln w="9525">
            <a:noFill/>
            <a:miter lim="800000"/>
            <a:headEnd/>
            <a:tailEnd/>
          </a:ln>
        </p:spPr>
      </p:pic>
      <p:pic>
        <p:nvPicPr>
          <p:cNvPr id="795662" name="Picture 14" descr="_674501_greenpeace-gmfood150"/>
          <p:cNvPicPr>
            <a:picLocks noChangeAspect="1" noChangeArrowheads="1"/>
          </p:cNvPicPr>
          <p:nvPr/>
        </p:nvPicPr>
        <p:blipFill>
          <a:blip r:embed="rId10" cstate="print"/>
          <a:srcRect l="6166" r="8571"/>
          <a:stretch>
            <a:fillRect/>
          </a:stretch>
        </p:blipFill>
        <p:spPr bwMode="auto">
          <a:xfrm>
            <a:off x="2195513" y="5181600"/>
            <a:ext cx="1800225" cy="1676400"/>
          </a:xfrm>
          <a:prstGeom prst="rect">
            <a:avLst/>
          </a:prstGeom>
          <a:noFill/>
          <a:ln w="9525">
            <a:noFill/>
            <a:miter lim="800000"/>
            <a:headEnd/>
            <a:tailEnd/>
          </a:ln>
        </p:spPr>
      </p:pic>
      <p:pic>
        <p:nvPicPr>
          <p:cNvPr id="795665" name="Picture 17"/>
          <p:cNvPicPr>
            <a:picLocks noChangeAspect="1" noChangeArrowheads="1"/>
          </p:cNvPicPr>
          <p:nvPr/>
        </p:nvPicPr>
        <p:blipFill>
          <a:blip r:embed="rId11" cstate="print">
            <a:clrChange>
              <a:clrFrom>
                <a:srgbClr val="FFFFFF"/>
              </a:clrFrom>
              <a:clrTo>
                <a:srgbClr val="FFFFFF">
                  <a:alpha val="0"/>
                </a:srgbClr>
              </a:clrTo>
            </a:clrChange>
          </a:blip>
          <a:srcRect l="49492" t="1715" r="4500" b="14191"/>
          <a:stretch>
            <a:fillRect/>
          </a:stretch>
        </p:blipFill>
        <p:spPr bwMode="auto">
          <a:xfrm>
            <a:off x="5580063" y="5157788"/>
            <a:ext cx="1655762" cy="1700212"/>
          </a:xfrm>
          <a:prstGeom prst="rect">
            <a:avLst/>
          </a:prstGeom>
          <a:solidFill>
            <a:schemeClr val="tx1"/>
          </a:solidFill>
          <a:ln w="9525">
            <a:noFill/>
            <a:miter lim="800000"/>
            <a:headEnd/>
            <a:tailEnd/>
          </a:ln>
        </p:spPr>
      </p:pic>
      <p:pic>
        <p:nvPicPr>
          <p:cNvPr id="795666" name="Picture 18"/>
          <p:cNvPicPr>
            <a:picLocks noChangeAspect="1" noChangeArrowheads="1"/>
          </p:cNvPicPr>
          <p:nvPr/>
        </p:nvPicPr>
        <p:blipFill>
          <a:blip r:embed="rId12" cstate="print"/>
          <a:srcRect/>
          <a:stretch>
            <a:fillRect/>
          </a:stretch>
        </p:blipFill>
        <p:spPr bwMode="auto">
          <a:xfrm rot="10800000">
            <a:off x="4010025" y="5157788"/>
            <a:ext cx="1163638" cy="1700212"/>
          </a:xfrm>
          <a:prstGeom prst="rect">
            <a:avLst/>
          </a:prstGeom>
          <a:noFill/>
          <a:ln w="9525">
            <a:noFill/>
            <a:miter lim="800000"/>
            <a:headEnd/>
            <a:tailEnd/>
          </a:ln>
        </p:spPr>
      </p:pic>
    </p:spTree>
    <p:extLst>
      <p:ext uri="{BB962C8B-B14F-4D97-AF65-F5344CB8AC3E}">
        <p14:creationId xmlns:p14="http://schemas.microsoft.com/office/powerpoint/2010/main" val="643549012"/>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10701"/>
                                        </p:tgtEl>
                                        <p:attrNameLst>
                                          <p:attrName>style.visibility</p:attrName>
                                        </p:attrNameLst>
                                      </p:cBhvr>
                                      <p:to>
                                        <p:strVal val="visible"/>
                                      </p:to>
                                    </p:set>
                                    <p:animEffect transition="in" filter="dissolve">
                                      <p:cBhvr>
                                        <p:cTn id="7" dur="500"/>
                                        <p:tgtEl>
                                          <p:spTgt spid="1010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1"/>
          <p:cNvSpPr txBox="1">
            <a:spLocks noChangeArrowheads="1"/>
          </p:cNvSpPr>
          <p:nvPr/>
        </p:nvSpPr>
        <p:spPr bwMode="auto">
          <a:xfrm>
            <a:off x="685800" y="152400"/>
            <a:ext cx="7772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r>
              <a:rPr lang="en-US" sz="3200" dirty="0">
                <a:solidFill>
                  <a:srgbClr val="FFFFFF"/>
                </a:solidFill>
                <a:latin typeface="Tahoma" panose="020B0604030504040204" pitchFamily="34" charset="0"/>
              </a:rPr>
              <a:t>Relative Size of Genomic Introgression by Classical Breeding and Molecular genetics </a:t>
            </a:r>
          </a:p>
        </p:txBody>
      </p:sp>
      <p:sp>
        <p:nvSpPr>
          <p:cNvPr id="13" name="TextBox 12"/>
          <p:cNvSpPr txBox="1"/>
          <p:nvPr/>
        </p:nvSpPr>
        <p:spPr>
          <a:xfrm>
            <a:off x="0" y="3048000"/>
            <a:ext cx="9144000" cy="4708981"/>
          </a:xfrm>
          <a:prstGeom prst="rect">
            <a:avLst/>
          </a:prstGeom>
          <a:noFill/>
        </p:spPr>
        <p:txBody>
          <a:bodyPr>
            <a:spAutoFit/>
          </a:bodyPr>
          <a:lstStyle/>
          <a:p>
            <a:pPr marL="290513" eaLnBrk="0" hangingPunct="0">
              <a:defRPr/>
            </a:pPr>
            <a:r>
              <a:rPr lang="en-US" sz="2000" dirty="0">
                <a:solidFill>
                  <a:srgbClr val="FFFFFF"/>
                </a:solidFill>
                <a:cs typeface="Times New Roman" pitchFamily="18" charset="0"/>
              </a:rPr>
              <a:t>Genome-wide analyses of introgression -oaks  to fruit flies - substantial fraction of genomes malleable. Hybridization gives rapid genomic changes, chromosomal rearrangements, genome expansion, differential expression, and gene silencing (transposable elements). </a:t>
            </a:r>
            <a:r>
              <a:rPr lang="en-US" sz="2000" dirty="0" err="1">
                <a:solidFill>
                  <a:srgbClr val="FFFFFF"/>
                </a:solidFill>
                <a:cs typeface="Times New Roman" pitchFamily="18" charset="0"/>
              </a:rPr>
              <a:t>Baack</a:t>
            </a:r>
            <a:r>
              <a:rPr lang="en-US" sz="2000" dirty="0">
                <a:solidFill>
                  <a:srgbClr val="FFFFFF"/>
                </a:solidFill>
                <a:cs typeface="Times New Roman" pitchFamily="18" charset="0"/>
              </a:rPr>
              <a:t> </a:t>
            </a:r>
            <a:r>
              <a:rPr lang="en-US" sz="2000" dirty="0" smtClean="0">
                <a:solidFill>
                  <a:srgbClr val="FFFFFF"/>
                </a:solidFill>
                <a:cs typeface="Times New Roman" pitchFamily="18" charset="0"/>
              </a:rPr>
              <a:t>2008</a:t>
            </a:r>
          </a:p>
          <a:p>
            <a:pPr marL="290513" eaLnBrk="0" hangingPunct="0">
              <a:defRPr/>
            </a:pPr>
            <a:endParaRPr lang="en-US" sz="2000" dirty="0">
              <a:solidFill>
                <a:srgbClr val="FFFFFF"/>
              </a:solidFill>
              <a:cs typeface="Times New Roman" pitchFamily="18" charset="0"/>
            </a:endParaRPr>
          </a:p>
          <a:p>
            <a:pPr marL="290513" eaLnBrk="0" hangingPunct="0">
              <a:defRPr/>
            </a:pPr>
            <a:r>
              <a:rPr lang="en-US" sz="2000" u="sng" dirty="0" err="1">
                <a:solidFill>
                  <a:srgbClr val="FFFFFF"/>
                </a:solidFill>
                <a:cs typeface="Times New Roman" pitchFamily="18" charset="0"/>
              </a:rPr>
              <a:t>Omic</a:t>
            </a:r>
            <a:r>
              <a:rPr lang="en-US" sz="2000" u="sng" dirty="0">
                <a:solidFill>
                  <a:srgbClr val="FFFFFF"/>
                </a:solidFill>
                <a:cs typeface="Times New Roman" pitchFamily="18" charset="0"/>
              </a:rPr>
              <a:t> studies</a:t>
            </a:r>
          </a:p>
          <a:p>
            <a:pPr marL="290513" eaLnBrk="0" hangingPunct="0">
              <a:defRPr/>
            </a:pPr>
            <a:r>
              <a:rPr lang="en-US" sz="2000" dirty="0">
                <a:solidFill>
                  <a:srgbClr val="FFFFFF"/>
                </a:solidFill>
                <a:cs typeface="Times New Roman" pitchFamily="18" charset="0"/>
              </a:rPr>
              <a:t>Meta-analysis on GM crops using </a:t>
            </a:r>
            <a:r>
              <a:rPr lang="en-US" sz="2000" dirty="0" err="1">
                <a:solidFill>
                  <a:srgbClr val="FFFFFF"/>
                </a:solidFill>
                <a:cs typeface="Times New Roman" pitchFamily="18" charset="0"/>
              </a:rPr>
              <a:t>transcriptomic</a:t>
            </a:r>
            <a:r>
              <a:rPr lang="en-US" sz="2000" dirty="0">
                <a:solidFill>
                  <a:srgbClr val="FFFFFF"/>
                </a:solidFill>
                <a:cs typeface="Times New Roman" pitchFamily="18" charset="0"/>
              </a:rPr>
              <a:t>, proteomic and </a:t>
            </a:r>
            <a:r>
              <a:rPr lang="en-US" sz="2000" dirty="0" err="1">
                <a:solidFill>
                  <a:srgbClr val="FFFFFF"/>
                </a:solidFill>
                <a:cs typeface="Times New Roman" pitchFamily="18" charset="0"/>
              </a:rPr>
              <a:t>metabolomic</a:t>
            </a:r>
            <a:r>
              <a:rPr lang="en-US" sz="2000" dirty="0">
                <a:solidFill>
                  <a:srgbClr val="FFFFFF"/>
                </a:solidFill>
                <a:cs typeface="Times New Roman" pitchFamily="18" charset="0"/>
              </a:rPr>
              <a:t> profiling techniques show greater variation between conventional bred cultivars and environmental conditions (e.g. drought) than between GM and parental variety (except of course for the intended modification!) </a:t>
            </a:r>
            <a:r>
              <a:rPr lang="en-US" sz="2000" dirty="0" err="1">
                <a:solidFill>
                  <a:srgbClr val="FFFFFF"/>
                </a:solidFill>
                <a:cs typeface="Times New Roman" pitchFamily="18" charset="0"/>
              </a:rPr>
              <a:t>Ricroch</a:t>
            </a:r>
            <a:r>
              <a:rPr lang="en-US" sz="2000" dirty="0">
                <a:solidFill>
                  <a:srgbClr val="FFFFFF"/>
                </a:solidFill>
                <a:cs typeface="Times New Roman" pitchFamily="18" charset="0"/>
              </a:rPr>
              <a:t> AE, </a:t>
            </a:r>
            <a:r>
              <a:rPr lang="en-US" sz="2000" dirty="0" err="1">
                <a:solidFill>
                  <a:srgbClr val="FFFFFF"/>
                </a:solidFill>
                <a:cs typeface="Times New Roman" pitchFamily="18" charset="0"/>
              </a:rPr>
              <a:t>Bergé</a:t>
            </a:r>
            <a:r>
              <a:rPr lang="en-US" sz="2000" dirty="0">
                <a:solidFill>
                  <a:srgbClr val="FFFFFF"/>
                </a:solidFill>
                <a:cs typeface="Times New Roman" pitchFamily="18" charset="0"/>
              </a:rPr>
              <a:t> JB, &amp; Kuntz M (2011). Wheat (Baker 2006), Potato (Catchpole 2005) </a:t>
            </a:r>
          </a:p>
          <a:p>
            <a:pPr marL="290513" eaLnBrk="0" hangingPunct="0">
              <a:defRPr/>
            </a:pPr>
            <a:endParaRPr lang="en-US" sz="2000" dirty="0">
              <a:solidFill>
                <a:srgbClr val="FFFFFF"/>
              </a:solidFill>
              <a:cs typeface="Times New Roman" pitchFamily="18" charset="0"/>
            </a:endParaRPr>
          </a:p>
          <a:p>
            <a:pPr marL="290513" eaLnBrk="0" hangingPunct="0">
              <a:defRPr/>
            </a:pPr>
            <a:r>
              <a:rPr lang="en-US" sz="2000" dirty="0">
                <a:solidFill>
                  <a:srgbClr val="FFFFFF"/>
                </a:solidFill>
                <a:cs typeface="Times New Roman" pitchFamily="18" charset="0"/>
              </a:rPr>
              <a:t> </a:t>
            </a:r>
          </a:p>
          <a:p>
            <a:pPr eaLnBrk="0" hangingPunct="0">
              <a:defRPr/>
            </a:pPr>
            <a:endParaRPr lang="en-US" sz="2000" dirty="0">
              <a:solidFill>
                <a:srgbClr val="FFFFFF"/>
              </a:solidFill>
              <a:cs typeface="Times New Roman" pitchFamily="18" charset="0"/>
            </a:endParaRPr>
          </a:p>
        </p:txBody>
      </p:sp>
      <p:grpSp>
        <p:nvGrpSpPr>
          <p:cNvPr id="13316" name="Group 17"/>
          <p:cNvGrpSpPr>
            <a:grpSpLocks/>
          </p:cNvGrpSpPr>
          <p:nvPr/>
        </p:nvGrpSpPr>
        <p:grpSpPr bwMode="auto">
          <a:xfrm>
            <a:off x="381000" y="1447800"/>
            <a:ext cx="8550275" cy="1238250"/>
            <a:chOff x="381000" y="2667000"/>
            <a:chExt cx="8550178" cy="1238370"/>
          </a:xfrm>
        </p:grpSpPr>
        <p:cxnSp>
          <p:nvCxnSpPr>
            <p:cNvPr id="13317" name="Straight Connector 3"/>
            <p:cNvCxnSpPr>
              <a:cxnSpLocks noChangeShapeType="1"/>
            </p:cNvCxnSpPr>
            <p:nvPr/>
          </p:nvCxnSpPr>
          <p:spPr bwMode="auto">
            <a:xfrm>
              <a:off x="381000" y="3352800"/>
              <a:ext cx="8305800" cy="1588"/>
            </a:xfrm>
            <a:prstGeom prst="line">
              <a:avLst/>
            </a:prstGeom>
            <a:noFill/>
            <a:ln w="152400" algn="ctr">
              <a:solidFill>
                <a:srgbClr val="92D050"/>
              </a:solidFill>
              <a:round/>
              <a:headEnd/>
              <a:tailEnd/>
            </a:ln>
            <a:extLst>
              <a:ext uri="{909E8E84-426E-40DD-AFC4-6F175D3DCCD1}">
                <a14:hiddenFill xmlns:a14="http://schemas.microsoft.com/office/drawing/2010/main">
                  <a:noFill/>
                </a14:hiddenFill>
              </a:ext>
            </a:extLst>
          </p:spPr>
        </p:cxnSp>
        <p:sp>
          <p:nvSpPr>
            <p:cNvPr id="13318" name="TextBox 4"/>
            <p:cNvSpPr txBox="1">
              <a:spLocks noChangeArrowheads="1"/>
            </p:cNvSpPr>
            <p:nvPr/>
          </p:nvSpPr>
          <p:spPr bwMode="auto">
            <a:xfrm>
              <a:off x="1064028" y="3505241"/>
              <a:ext cx="1314880" cy="400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sz="2000">
                  <a:solidFill>
                    <a:srgbClr val="FFFFFF"/>
                  </a:solidFill>
                  <a:latin typeface="Tahoma" panose="020B0604030504040204" pitchFamily="34" charset="0"/>
                </a:rPr>
                <a:t>1,000,000</a:t>
              </a:r>
            </a:p>
          </p:txBody>
        </p:sp>
        <p:sp>
          <p:nvSpPr>
            <p:cNvPr id="13319" name="TextBox 5"/>
            <p:cNvSpPr txBox="1">
              <a:spLocks noChangeArrowheads="1"/>
            </p:cNvSpPr>
            <p:nvPr/>
          </p:nvSpPr>
          <p:spPr bwMode="auto">
            <a:xfrm>
              <a:off x="2620598" y="3505241"/>
              <a:ext cx="1314880" cy="400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sz="2000">
                  <a:solidFill>
                    <a:srgbClr val="FFFFFF"/>
                  </a:solidFill>
                  <a:latin typeface="Tahoma" panose="020B0604030504040204" pitchFamily="34" charset="0"/>
                </a:rPr>
                <a:t>2,000,000</a:t>
              </a:r>
            </a:p>
          </p:txBody>
        </p:sp>
        <p:sp>
          <p:nvSpPr>
            <p:cNvPr id="13320" name="TextBox 6"/>
            <p:cNvSpPr txBox="1">
              <a:spLocks noChangeArrowheads="1"/>
            </p:cNvSpPr>
            <p:nvPr/>
          </p:nvSpPr>
          <p:spPr bwMode="auto">
            <a:xfrm>
              <a:off x="4297121" y="3505241"/>
              <a:ext cx="1314880" cy="400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sz="2000">
                  <a:solidFill>
                    <a:srgbClr val="FFFFFF"/>
                  </a:solidFill>
                  <a:latin typeface="Tahoma" panose="020B0604030504040204" pitchFamily="34" charset="0"/>
                </a:rPr>
                <a:t>3,000,000</a:t>
              </a:r>
            </a:p>
          </p:txBody>
        </p:sp>
        <p:sp>
          <p:nvSpPr>
            <p:cNvPr id="13321" name="TextBox 7"/>
            <p:cNvSpPr txBox="1">
              <a:spLocks noChangeArrowheads="1"/>
            </p:cNvSpPr>
            <p:nvPr/>
          </p:nvSpPr>
          <p:spPr bwMode="auto">
            <a:xfrm>
              <a:off x="5972233" y="3505241"/>
              <a:ext cx="1312378" cy="400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sz="2000">
                  <a:solidFill>
                    <a:srgbClr val="FFFFFF"/>
                  </a:solidFill>
                  <a:latin typeface="Tahoma" panose="020B0604030504040204" pitchFamily="34" charset="0"/>
                </a:rPr>
                <a:t>4,000,000</a:t>
              </a:r>
            </a:p>
          </p:txBody>
        </p:sp>
        <p:sp>
          <p:nvSpPr>
            <p:cNvPr id="13322" name="TextBox 10"/>
            <p:cNvSpPr txBox="1">
              <a:spLocks noChangeArrowheads="1"/>
            </p:cNvSpPr>
            <p:nvPr/>
          </p:nvSpPr>
          <p:spPr bwMode="auto">
            <a:xfrm>
              <a:off x="7616298" y="3500478"/>
              <a:ext cx="1314880" cy="400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sz="2000">
                  <a:solidFill>
                    <a:srgbClr val="FFFFFF"/>
                  </a:solidFill>
                  <a:latin typeface="Tahoma" panose="020B0604030504040204" pitchFamily="34" charset="0"/>
                </a:rPr>
                <a:t>5,000,000</a:t>
              </a:r>
            </a:p>
          </p:txBody>
        </p:sp>
        <p:sp>
          <p:nvSpPr>
            <p:cNvPr id="13323" name="TextBox 11"/>
            <p:cNvSpPr txBox="1">
              <a:spLocks noChangeArrowheads="1"/>
            </p:cNvSpPr>
            <p:nvPr/>
          </p:nvSpPr>
          <p:spPr bwMode="auto">
            <a:xfrm>
              <a:off x="381000" y="3505241"/>
              <a:ext cx="184869" cy="39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sz="2000">
                  <a:solidFill>
                    <a:srgbClr val="FFFFFF"/>
                  </a:solidFill>
                  <a:latin typeface="Tahoma" panose="020B0604030504040204" pitchFamily="34" charset="0"/>
                </a:rPr>
                <a:t>0</a:t>
              </a:r>
            </a:p>
          </p:txBody>
        </p:sp>
        <p:cxnSp>
          <p:nvCxnSpPr>
            <p:cNvPr id="13324" name="Straight Connector 15"/>
            <p:cNvCxnSpPr>
              <a:cxnSpLocks noChangeShapeType="1"/>
            </p:cNvCxnSpPr>
            <p:nvPr/>
          </p:nvCxnSpPr>
          <p:spPr bwMode="auto">
            <a:xfrm rot="5400000">
              <a:off x="4304506" y="2781300"/>
              <a:ext cx="229394" cy="794"/>
            </a:xfrm>
            <a:prstGeom prst="line">
              <a:avLst/>
            </a:prstGeom>
            <a:noFill/>
            <a:ln w="57150" algn="ctr">
              <a:solidFill>
                <a:srgbClr val="FF0000"/>
              </a:solidFill>
              <a:round/>
              <a:headEnd/>
              <a:tailEn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1248510633"/>
      </p:ext>
    </p:extLst>
  </p:cSld>
  <p:clrMapOvr>
    <a:masterClrMapping/>
  </p:clrMapOvr>
  <p:transition>
    <p:sndAc>
      <p:endSnd/>
    </p:sndAc>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2" descr="PILEOFIL"/>
          <p:cNvPicPr>
            <a:picLocks noChangeAspect="1" noChangeArrowheads="1"/>
          </p:cNvPicPr>
          <p:nvPr/>
        </p:nvPicPr>
        <p:blipFill>
          <a:blip r:embed="rId3" cstate="print"/>
          <a:srcRect l="12994"/>
          <a:stretch>
            <a:fillRect/>
          </a:stretch>
        </p:blipFill>
        <p:spPr bwMode="auto">
          <a:xfrm>
            <a:off x="6961188" y="1143000"/>
            <a:ext cx="2074862" cy="4419600"/>
          </a:xfrm>
          <a:prstGeom prst="rect">
            <a:avLst/>
          </a:prstGeom>
          <a:noFill/>
          <a:ln w="9525">
            <a:solidFill>
              <a:srgbClr val="FF0000"/>
            </a:solidFill>
            <a:miter lim="800000"/>
            <a:headEnd/>
            <a:tailEnd/>
          </a:ln>
        </p:spPr>
      </p:pic>
      <p:sp>
        <p:nvSpPr>
          <p:cNvPr id="768003" name="Text Box 3"/>
          <p:cNvSpPr txBox="1">
            <a:spLocks noChangeArrowheads="1"/>
          </p:cNvSpPr>
          <p:nvPr/>
        </p:nvSpPr>
        <p:spPr bwMode="auto">
          <a:xfrm>
            <a:off x="2654435" y="0"/>
            <a:ext cx="3879588" cy="523220"/>
          </a:xfrm>
          <a:prstGeom prst="rect">
            <a:avLst/>
          </a:prstGeom>
          <a:solidFill>
            <a:srgbClr val="006600"/>
          </a:solidFill>
          <a:ln w="9525">
            <a:noFill/>
            <a:miter lim="800000"/>
            <a:headEnd/>
            <a:tailEnd/>
          </a:ln>
          <a:effectLst/>
        </p:spPr>
        <p:txBody>
          <a:bodyPr wrap="none">
            <a:spAutoFit/>
          </a:bodyPr>
          <a:lstStyle/>
          <a:p>
            <a:pPr algn="ctr">
              <a:defRPr/>
            </a:pPr>
            <a:r>
              <a:rPr lang="en-US" sz="2800" b="1" i="1" dirty="0" smtClean="0">
                <a:solidFill>
                  <a:srgbClr val="99FF66"/>
                </a:solidFill>
                <a:effectLst>
                  <a:outerShdw blurRad="38100" dist="38100" dir="2700000" algn="tl">
                    <a:srgbClr val="000000"/>
                  </a:outerShdw>
                </a:effectLst>
                <a:cs typeface="+mn-cs"/>
              </a:rPr>
              <a:t>Thoroughly regulated</a:t>
            </a:r>
            <a:endParaRPr lang="en-US" sz="2800" b="1" i="1" dirty="0">
              <a:solidFill>
                <a:srgbClr val="99FF66"/>
              </a:solidFill>
              <a:effectLst>
                <a:outerShdw blurRad="38100" dist="38100" dir="2700000" algn="tl">
                  <a:srgbClr val="000000"/>
                </a:outerShdw>
              </a:effectLst>
              <a:cs typeface="+mn-cs"/>
            </a:endParaRPr>
          </a:p>
        </p:txBody>
      </p:sp>
      <p:sp>
        <p:nvSpPr>
          <p:cNvPr id="26628" name="Text Box 4"/>
          <p:cNvSpPr txBox="1">
            <a:spLocks noChangeArrowheads="1"/>
          </p:cNvSpPr>
          <p:nvPr/>
        </p:nvSpPr>
        <p:spPr bwMode="auto">
          <a:xfrm>
            <a:off x="365125" y="961846"/>
            <a:ext cx="6553200" cy="6124754"/>
          </a:xfrm>
          <a:prstGeom prst="rect">
            <a:avLst/>
          </a:prstGeom>
          <a:noFill/>
          <a:ln w="9525">
            <a:noFill/>
            <a:miter lim="800000"/>
            <a:headEnd/>
            <a:tailEnd/>
          </a:ln>
        </p:spPr>
        <p:txBody>
          <a:bodyPr wrap="square">
            <a:spAutoFit/>
          </a:bodyPr>
          <a:lstStyle/>
          <a:p>
            <a:pPr marL="228600" indent="-228600">
              <a:buFontTx/>
              <a:buChar char="•"/>
            </a:pPr>
            <a:r>
              <a:rPr lang="en-US" sz="2000" b="1" dirty="0">
                <a:solidFill>
                  <a:schemeClr val="bg1"/>
                </a:solidFill>
                <a:latin typeface="Times New Roman" pitchFamily="18" charset="0"/>
                <a:cs typeface="Times New Roman" pitchFamily="18" charset="0"/>
              </a:rPr>
              <a:t>Commercialization: </a:t>
            </a:r>
            <a:r>
              <a:rPr lang="en-US" sz="2000" b="1" dirty="0" smtClean="0">
                <a:solidFill>
                  <a:schemeClr val="bg1"/>
                </a:solidFill>
                <a:latin typeface="Times New Roman" pitchFamily="18" charset="0"/>
                <a:cs typeface="Times New Roman" pitchFamily="18" charset="0"/>
              </a:rPr>
              <a:t>USDA (APHIS), EPA, FDA 		- 7 </a:t>
            </a:r>
            <a:r>
              <a:rPr lang="en-US" sz="2000" b="1" dirty="0">
                <a:solidFill>
                  <a:schemeClr val="bg1"/>
                </a:solidFill>
                <a:latin typeface="Times New Roman" pitchFamily="18" charset="0"/>
                <a:cs typeface="Times New Roman" pitchFamily="18" charset="0"/>
              </a:rPr>
              <a:t>to 10 years -at least 9 review stages </a:t>
            </a:r>
            <a:endParaRPr lang="en-US" sz="2000" b="1" dirty="0" smtClean="0">
              <a:solidFill>
                <a:schemeClr val="bg1"/>
              </a:solidFill>
              <a:latin typeface="Times New Roman" pitchFamily="18" charset="0"/>
              <a:cs typeface="Times New Roman" pitchFamily="18" charset="0"/>
            </a:endParaRPr>
          </a:p>
          <a:p>
            <a:pPr marL="228600" indent="-228600">
              <a:buFontTx/>
              <a:buChar char="•"/>
            </a:pPr>
            <a:endParaRPr lang="en-US" sz="800" b="1" dirty="0">
              <a:solidFill>
                <a:schemeClr val="bg1"/>
              </a:solidFill>
              <a:latin typeface="Times New Roman" pitchFamily="18" charset="0"/>
              <a:cs typeface="Times New Roman" pitchFamily="18" charset="0"/>
            </a:endParaRPr>
          </a:p>
          <a:p>
            <a:pPr marL="228600" indent="-228600">
              <a:buFontTx/>
              <a:buChar char="•"/>
            </a:pPr>
            <a:r>
              <a:rPr lang="en-US" sz="2000" b="1" dirty="0">
                <a:solidFill>
                  <a:schemeClr val="bg1"/>
                </a:solidFill>
                <a:latin typeface="Times New Roman" pitchFamily="18" charset="0"/>
                <a:cs typeface="Times New Roman" pitchFamily="18" charset="0"/>
              </a:rPr>
              <a:t>Biotech crops and foods more thoroughly tested than conventional varieties ( “assumed” to be safe)- </a:t>
            </a:r>
            <a:r>
              <a:rPr lang="en-US" sz="2000" b="1" dirty="0" smtClean="0">
                <a:solidFill>
                  <a:schemeClr val="bg1"/>
                </a:solidFill>
                <a:latin typeface="Times New Roman" pitchFamily="18" charset="0"/>
                <a:cs typeface="Times New Roman" pitchFamily="18" charset="0"/>
              </a:rPr>
              <a:t>                    One </a:t>
            </a:r>
            <a:r>
              <a:rPr lang="en-US" sz="2000" b="1" dirty="0">
                <a:solidFill>
                  <a:schemeClr val="bg1"/>
                </a:solidFill>
                <a:latin typeface="Times New Roman" pitchFamily="18" charset="0"/>
                <a:cs typeface="Times New Roman" pitchFamily="18" charset="0"/>
              </a:rPr>
              <a:t>biotech soybean subjected to 1,800 separate </a:t>
            </a:r>
            <a:r>
              <a:rPr lang="en-US" sz="2000" b="1" dirty="0" smtClean="0">
                <a:solidFill>
                  <a:schemeClr val="bg1"/>
                </a:solidFill>
                <a:latin typeface="Times New Roman" pitchFamily="18" charset="0"/>
                <a:cs typeface="Times New Roman" pitchFamily="18" charset="0"/>
              </a:rPr>
              <a:t>analyses</a:t>
            </a:r>
          </a:p>
          <a:p>
            <a:pPr marL="228600" indent="-228600">
              <a:buFontTx/>
              <a:buChar char="•"/>
            </a:pPr>
            <a:endParaRPr lang="en-US" sz="800" b="1" dirty="0" smtClean="0">
              <a:solidFill>
                <a:schemeClr val="bg1"/>
              </a:solidFill>
              <a:latin typeface="Times New Roman" pitchFamily="18" charset="0"/>
              <a:cs typeface="Times New Roman" pitchFamily="18" charset="0"/>
            </a:endParaRPr>
          </a:p>
          <a:p>
            <a:pPr marL="228600" indent="-228600">
              <a:buFontTx/>
              <a:buChar char="•"/>
            </a:pPr>
            <a:r>
              <a:rPr lang="en-US" sz="2000" b="1" dirty="0" smtClean="0">
                <a:solidFill>
                  <a:schemeClr val="bg1"/>
                </a:solidFill>
                <a:latin typeface="Times New Roman" pitchFamily="18" charset="0"/>
                <a:cs typeface="Times New Roman" pitchFamily="18" charset="0"/>
              </a:rPr>
              <a:t>&gt;150 </a:t>
            </a:r>
            <a:r>
              <a:rPr lang="en-US" sz="2000" b="1" dirty="0">
                <a:solidFill>
                  <a:schemeClr val="bg1"/>
                </a:solidFill>
                <a:latin typeface="Times New Roman" pitchFamily="18" charset="0"/>
                <a:cs typeface="Times New Roman" pitchFamily="18" charset="0"/>
              </a:rPr>
              <a:t>feeding studies - dairy, beef, poultry, soy/corn </a:t>
            </a:r>
            <a:r>
              <a:rPr lang="en-US" sz="2000" b="1" dirty="0" smtClean="0">
                <a:solidFill>
                  <a:schemeClr val="bg1"/>
                </a:solidFill>
                <a:latin typeface="Times New Roman" pitchFamily="18" charset="0"/>
                <a:cs typeface="Times New Roman" pitchFamily="18" charset="0"/>
              </a:rPr>
              <a:t>      equivalent </a:t>
            </a:r>
            <a:r>
              <a:rPr lang="en-US" sz="2000" b="1" dirty="0">
                <a:solidFill>
                  <a:schemeClr val="bg1"/>
                </a:solidFill>
                <a:latin typeface="Times New Roman" pitchFamily="18" charset="0"/>
                <a:cs typeface="Times New Roman" pitchFamily="18" charset="0"/>
              </a:rPr>
              <a:t>in composition, digestibility and feeding value </a:t>
            </a:r>
            <a:r>
              <a:rPr lang="en-US" sz="2000" b="1" dirty="0" smtClean="0">
                <a:solidFill>
                  <a:schemeClr val="bg1"/>
                </a:solidFill>
                <a:latin typeface="Times New Roman" pitchFamily="18" charset="0"/>
                <a:cs typeface="Times New Roman" pitchFamily="18" charset="0"/>
              </a:rPr>
              <a:t>       to </a:t>
            </a:r>
            <a:r>
              <a:rPr lang="en-US" sz="2000" b="1" dirty="0">
                <a:solidFill>
                  <a:schemeClr val="bg1"/>
                </a:solidFill>
                <a:latin typeface="Times New Roman" pitchFamily="18" charset="0"/>
                <a:cs typeface="Times New Roman" pitchFamily="18" charset="0"/>
              </a:rPr>
              <a:t>non-GM. </a:t>
            </a:r>
            <a:endParaRPr lang="en-US" sz="2000" b="1" dirty="0" smtClean="0">
              <a:solidFill>
                <a:schemeClr val="bg1"/>
              </a:solidFill>
              <a:latin typeface="Times New Roman" pitchFamily="18" charset="0"/>
              <a:cs typeface="Times New Roman" pitchFamily="18" charset="0"/>
            </a:endParaRPr>
          </a:p>
          <a:p>
            <a:pPr marL="228600" indent="-228600">
              <a:buFontTx/>
              <a:buChar char="•"/>
            </a:pPr>
            <a:endParaRPr lang="en-US" sz="800" b="1" dirty="0">
              <a:solidFill>
                <a:schemeClr val="bg1"/>
              </a:solidFill>
              <a:latin typeface="Times New Roman" pitchFamily="18" charset="0"/>
              <a:cs typeface="Times New Roman" pitchFamily="18" charset="0"/>
            </a:endParaRPr>
          </a:p>
          <a:p>
            <a:pPr marL="228600" indent="-228600">
              <a:buFontTx/>
              <a:buChar char="•"/>
            </a:pPr>
            <a:r>
              <a:rPr lang="en-US" sz="2000" b="1" dirty="0">
                <a:solidFill>
                  <a:schemeClr val="bg1"/>
                </a:solidFill>
                <a:latin typeface="Times New Roman" pitchFamily="18" charset="0"/>
                <a:cs typeface="Times New Roman" pitchFamily="18" charset="0"/>
              </a:rPr>
              <a:t>Substantial equivalence with parent - Molecular characterization (17) Toxicity studies (5) - marker genes (4) - Nutritional content (7+)- </a:t>
            </a:r>
            <a:r>
              <a:rPr lang="en-US" sz="2000" b="1" dirty="0" err="1">
                <a:solidFill>
                  <a:schemeClr val="bg1"/>
                </a:solidFill>
                <a:latin typeface="Times New Roman" pitchFamily="18" charset="0"/>
                <a:cs typeface="Times New Roman" pitchFamily="18" charset="0"/>
              </a:rPr>
              <a:t>Allergenicity</a:t>
            </a:r>
            <a:r>
              <a:rPr lang="en-US" sz="2000" b="1" dirty="0">
                <a:solidFill>
                  <a:schemeClr val="bg1"/>
                </a:solidFill>
                <a:latin typeface="Times New Roman" pitchFamily="18" charset="0"/>
                <a:cs typeface="Times New Roman" pitchFamily="18" charset="0"/>
              </a:rPr>
              <a:t> potential - Anti-nutritional effects - Protein </a:t>
            </a:r>
            <a:r>
              <a:rPr lang="en-US" sz="2000" b="1" dirty="0" smtClean="0">
                <a:solidFill>
                  <a:schemeClr val="bg1"/>
                </a:solidFill>
                <a:latin typeface="Times New Roman" pitchFamily="18" charset="0"/>
                <a:cs typeface="Times New Roman" pitchFamily="18" charset="0"/>
              </a:rPr>
              <a:t>digestibility</a:t>
            </a:r>
          </a:p>
          <a:p>
            <a:pPr marL="228600" indent="-228600">
              <a:buFontTx/>
              <a:buChar char="•"/>
            </a:pPr>
            <a:endParaRPr lang="en-US" sz="800" b="1" dirty="0">
              <a:solidFill>
                <a:schemeClr val="bg1"/>
              </a:solidFill>
              <a:latin typeface="Times New Roman" pitchFamily="18" charset="0"/>
              <a:cs typeface="Times New Roman" pitchFamily="18" charset="0"/>
            </a:endParaRPr>
          </a:p>
          <a:p>
            <a:pPr marL="228600" indent="-228600">
              <a:buFontTx/>
              <a:buChar char="•"/>
            </a:pPr>
            <a:r>
              <a:rPr lang="en-US" sz="2000" b="1" dirty="0">
                <a:solidFill>
                  <a:schemeClr val="bg1"/>
                </a:solidFill>
                <a:latin typeface="Times New Roman" pitchFamily="18" charset="0"/>
                <a:cs typeface="Times New Roman" pitchFamily="18" charset="0"/>
              </a:rPr>
              <a:t>Environmental aspects (5 items)- Ecological impact (5 items) </a:t>
            </a:r>
            <a:endParaRPr lang="en-US" sz="2000" b="1" dirty="0" smtClean="0">
              <a:solidFill>
                <a:schemeClr val="bg1"/>
              </a:solidFill>
              <a:latin typeface="Times New Roman" pitchFamily="18" charset="0"/>
              <a:cs typeface="Times New Roman" pitchFamily="18" charset="0"/>
            </a:endParaRPr>
          </a:p>
          <a:p>
            <a:pPr marL="228600" indent="-228600">
              <a:buFontTx/>
              <a:buChar char="•"/>
            </a:pPr>
            <a:endParaRPr lang="en-US" sz="800" b="1" dirty="0" smtClean="0">
              <a:solidFill>
                <a:schemeClr val="bg1"/>
              </a:solidFill>
              <a:latin typeface="Times New Roman" pitchFamily="18" charset="0"/>
              <a:cs typeface="Times New Roman" pitchFamily="18" charset="0"/>
            </a:endParaRPr>
          </a:p>
          <a:p>
            <a:pPr marL="228600" indent="-228600">
              <a:buFontTx/>
              <a:buChar char="•"/>
            </a:pPr>
            <a:r>
              <a:rPr lang="en-US" sz="2000" b="1" dirty="0" smtClean="0">
                <a:solidFill>
                  <a:schemeClr val="bg1"/>
                </a:solidFill>
                <a:latin typeface="Times New Roman" pitchFamily="18" charset="0"/>
                <a:cs typeface="Times New Roman" pitchFamily="18" charset="0"/>
              </a:rPr>
              <a:t>International approval: OECD</a:t>
            </a:r>
            <a:r>
              <a:rPr lang="en-US" sz="2000" b="1" dirty="0">
                <a:solidFill>
                  <a:schemeClr val="bg1"/>
                </a:solidFill>
                <a:latin typeface="Times New Roman" pitchFamily="18" charset="0"/>
                <a:cs typeface="Times New Roman" pitchFamily="18" charset="0"/>
              </a:rPr>
              <a:t>, CBD, CODEX</a:t>
            </a:r>
          </a:p>
          <a:p>
            <a:pPr marL="228600" indent="-228600"/>
            <a:endParaRPr lang="en-US" sz="2000" b="1" dirty="0">
              <a:solidFill>
                <a:schemeClr val="bg1"/>
              </a:solidFill>
              <a:latin typeface="Times New Roman" pitchFamily="18" charset="0"/>
              <a:cs typeface="Times New Roman" pitchFamily="18" charset="0"/>
            </a:endParaRPr>
          </a:p>
        </p:txBody>
      </p:sp>
      <p:sp>
        <p:nvSpPr>
          <p:cNvPr id="26629" name="Text Box 5"/>
          <p:cNvSpPr txBox="1">
            <a:spLocks noChangeArrowheads="1"/>
          </p:cNvSpPr>
          <p:nvPr/>
        </p:nvSpPr>
        <p:spPr bwMode="auto">
          <a:xfrm>
            <a:off x="365125" y="5137150"/>
            <a:ext cx="184150" cy="366713"/>
          </a:xfrm>
          <a:prstGeom prst="rect">
            <a:avLst/>
          </a:prstGeom>
          <a:noFill/>
          <a:ln w="9525">
            <a:noFill/>
            <a:miter lim="800000"/>
            <a:headEnd/>
            <a:tailEnd/>
          </a:ln>
        </p:spPr>
        <p:txBody>
          <a:bodyPr wrap="none">
            <a:spAutoFit/>
          </a:bodyPr>
          <a:lstStyle/>
          <a:p>
            <a:endParaRPr lang="en-US"/>
          </a:p>
        </p:txBody>
      </p:sp>
    </p:spTree>
    <p:extLst>
      <p:ext uri="{BB962C8B-B14F-4D97-AF65-F5344CB8AC3E}">
        <p14:creationId xmlns:p14="http://schemas.microsoft.com/office/powerpoint/2010/main" val="2129553773"/>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2" descr="PILEOFIL"/>
          <p:cNvPicPr>
            <a:picLocks noChangeAspect="1" noChangeArrowheads="1"/>
          </p:cNvPicPr>
          <p:nvPr/>
        </p:nvPicPr>
        <p:blipFill>
          <a:blip r:embed="rId3" cstate="print"/>
          <a:srcRect l="12994"/>
          <a:stretch>
            <a:fillRect/>
          </a:stretch>
        </p:blipFill>
        <p:spPr bwMode="auto">
          <a:xfrm>
            <a:off x="6961188" y="1143000"/>
            <a:ext cx="2074862" cy="4419600"/>
          </a:xfrm>
          <a:prstGeom prst="rect">
            <a:avLst/>
          </a:prstGeom>
          <a:noFill/>
          <a:ln w="9525">
            <a:solidFill>
              <a:srgbClr val="FF0000"/>
            </a:solidFill>
            <a:miter lim="800000"/>
            <a:headEnd/>
            <a:tailEnd/>
          </a:ln>
        </p:spPr>
      </p:pic>
      <p:sp>
        <p:nvSpPr>
          <p:cNvPr id="768003" name="Text Box 3"/>
          <p:cNvSpPr txBox="1">
            <a:spLocks noChangeArrowheads="1"/>
          </p:cNvSpPr>
          <p:nvPr/>
        </p:nvSpPr>
        <p:spPr bwMode="auto">
          <a:xfrm>
            <a:off x="2654435" y="0"/>
            <a:ext cx="3879588" cy="523220"/>
          </a:xfrm>
          <a:prstGeom prst="rect">
            <a:avLst/>
          </a:prstGeom>
          <a:solidFill>
            <a:srgbClr val="006600"/>
          </a:solidFill>
          <a:ln w="9525">
            <a:noFill/>
            <a:miter lim="800000"/>
            <a:headEnd/>
            <a:tailEnd/>
          </a:ln>
          <a:effectLst/>
        </p:spPr>
        <p:txBody>
          <a:bodyPr wrap="none">
            <a:spAutoFit/>
          </a:bodyPr>
          <a:lstStyle/>
          <a:p>
            <a:pPr algn="ctr">
              <a:defRPr/>
            </a:pPr>
            <a:r>
              <a:rPr lang="en-US" sz="2800" b="1" i="1" dirty="0" smtClean="0">
                <a:solidFill>
                  <a:srgbClr val="99FF66"/>
                </a:solidFill>
                <a:effectLst>
                  <a:outerShdw blurRad="38100" dist="38100" dir="2700000" algn="tl">
                    <a:srgbClr val="000000"/>
                  </a:outerShdw>
                </a:effectLst>
                <a:cs typeface="+mn-cs"/>
              </a:rPr>
              <a:t>Thoroughly regulated</a:t>
            </a:r>
            <a:endParaRPr lang="en-US" sz="2800" b="1" i="1" dirty="0">
              <a:solidFill>
                <a:srgbClr val="99FF66"/>
              </a:solidFill>
              <a:effectLst>
                <a:outerShdw blurRad="38100" dist="38100" dir="2700000" algn="tl">
                  <a:srgbClr val="000000"/>
                </a:outerShdw>
              </a:effectLst>
              <a:cs typeface="+mn-cs"/>
            </a:endParaRPr>
          </a:p>
        </p:txBody>
      </p:sp>
      <p:sp>
        <p:nvSpPr>
          <p:cNvPr id="26628" name="Text Box 4"/>
          <p:cNvSpPr txBox="1">
            <a:spLocks noChangeArrowheads="1"/>
          </p:cNvSpPr>
          <p:nvPr/>
        </p:nvSpPr>
        <p:spPr bwMode="auto">
          <a:xfrm>
            <a:off x="365124" y="523220"/>
            <a:ext cx="6873875" cy="6694140"/>
          </a:xfrm>
          <a:prstGeom prst="rect">
            <a:avLst/>
          </a:prstGeom>
          <a:noFill/>
          <a:ln w="9525">
            <a:noFill/>
            <a:miter lim="800000"/>
            <a:headEnd/>
            <a:tailEnd/>
          </a:ln>
        </p:spPr>
        <p:txBody>
          <a:bodyPr wrap="square">
            <a:spAutoFit/>
          </a:bodyPr>
          <a:lstStyle/>
          <a:p>
            <a:pPr marL="228600" indent="-228600">
              <a:buFontTx/>
              <a:buChar char="•"/>
            </a:pPr>
            <a:r>
              <a:rPr lang="en-US" sz="2000" b="1" dirty="0">
                <a:solidFill>
                  <a:schemeClr val="bg1"/>
                </a:solidFill>
                <a:latin typeface="Times New Roman" pitchFamily="18" charset="0"/>
                <a:cs typeface="Times New Roman" pitchFamily="18" charset="0"/>
              </a:rPr>
              <a:t>Commercialization: 7 to 10 years -at least 9 review stages </a:t>
            </a:r>
          </a:p>
          <a:p>
            <a:pPr marL="228600" indent="-228600">
              <a:buFontTx/>
              <a:buChar char="•"/>
            </a:pPr>
            <a:r>
              <a:rPr lang="en-US" sz="2000" b="1" dirty="0">
                <a:solidFill>
                  <a:schemeClr val="bg1"/>
                </a:solidFill>
                <a:latin typeface="Times New Roman" pitchFamily="18" charset="0"/>
                <a:cs typeface="Times New Roman" pitchFamily="18" charset="0"/>
              </a:rPr>
              <a:t>Biotech crops and foods more thoroughly tested than conventional varieties ( “assumed” to be safe)- One biotech soybean subjected to 1,800 separate analyses</a:t>
            </a:r>
          </a:p>
          <a:p>
            <a:pPr marL="228600" indent="-228600">
              <a:buFontTx/>
              <a:buChar char="•"/>
            </a:pPr>
            <a:endParaRPr lang="en-US" sz="900" b="1" dirty="0">
              <a:solidFill>
                <a:schemeClr val="bg1"/>
              </a:solidFill>
              <a:latin typeface="Times New Roman" pitchFamily="18" charset="0"/>
              <a:cs typeface="Times New Roman" pitchFamily="18" charset="0"/>
            </a:endParaRPr>
          </a:p>
          <a:p>
            <a:pPr marL="228600" indent="-228600">
              <a:buFontTx/>
              <a:buChar char="•"/>
            </a:pPr>
            <a:r>
              <a:rPr lang="en-US" sz="2000" b="1" dirty="0" smtClean="0">
                <a:solidFill>
                  <a:schemeClr val="bg1"/>
                </a:solidFill>
                <a:latin typeface="Times New Roman" pitchFamily="18" charset="0"/>
                <a:cs typeface="Times New Roman" pitchFamily="18" charset="0"/>
              </a:rPr>
              <a:t>&gt;150 feeding studies </a:t>
            </a:r>
            <a:r>
              <a:rPr lang="en-US" sz="2000" b="1" dirty="0">
                <a:solidFill>
                  <a:schemeClr val="bg1"/>
                </a:solidFill>
                <a:latin typeface="Times New Roman" pitchFamily="18" charset="0"/>
                <a:cs typeface="Times New Roman" pitchFamily="18" charset="0"/>
              </a:rPr>
              <a:t>- dairy, beef, poultry, soy/corn equivalent in composition, digestibility and feeding value to non-GM. </a:t>
            </a:r>
          </a:p>
          <a:p>
            <a:pPr marL="228600" indent="-228600">
              <a:buFontTx/>
              <a:buChar char="•"/>
            </a:pPr>
            <a:r>
              <a:rPr lang="en-US" sz="2000" b="1" dirty="0">
                <a:solidFill>
                  <a:schemeClr val="bg1"/>
                </a:solidFill>
                <a:latin typeface="Times New Roman" pitchFamily="18" charset="0"/>
                <a:cs typeface="Times New Roman" pitchFamily="18" charset="0"/>
              </a:rPr>
              <a:t>Product description (7 items)</a:t>
            </a:r>
          </a:p>
          <a:p>
            <a:pPr marL="228600" indent="-228600">
              <a:buFontTx/>
              <a:buChar char="•"/>
            </a:pPr>
            <a:r>
              <a:rPr lang="en-US" sz="2000" b="1" dirty="0">
                <a:solidFill>
                  <a:schemeClr val="bg1"/>
                </a:solidFill>
                <a:latin typeface="Times New Roman" pitchFamily="18" charset="0"/>
                <a:cs typeface="Times New Roman" pitchFamily="18" charset="0"/>
              </a:rPr>
              <a:t>Molecular characterization (17 items)</a:t>
            </a:r>
          </a:p>
          <a:p>
            <a:pPr marL="228600" indent="-228600">
              <a:buFontTx/>
              <a:buChar char="•"/>
            </a:pPr>
            <a:r>
              <a:rPr lang="en-US" sz="2000" b="1" dirty="0">
                <a:solidFill>
                  <a:schemeClr val="bg1"/>
                </a:solidFill>
                <a:latin typeface="Times New Roman" pitchFamily="18" charset="0"/>
                <a:cs typeface="Times New Roman" pitchFamily="18" charset="0"/>
              </a:rPr>
              <a:t>Toxicity studies (as necessary) (5 items)</a:t>
            </a:r>
          </a:p>
          <a:p>
            <a:pPr marL="228600" indent="-228600">
              <a:buFontTx/>
              <a:buChar char="•"/>
            </a:pPr>
            <a:r>
              <a:rPr lang="en-US" sz="2000" b="1" dirty="0">
                <a:solidFill>
                  <a:schemeClr val="bg1"/>
                </a:solidFill>
                <a:latin typeface="Times New Roman" pitchFamily="18" charset="0"/>
                <a:cs typeface="Times New Roman" pitchFamily="18" charset="0"/>
              </a:rPr>
              <a:t>Antibiotic resistance marker genes (4 items)</a:t>
            </a:r>
          </a:p>
          <a:p>
            <a:pPr marL="228600" indent="-228600">
              <a:buFontTx/>
              <a:buChar char="•"/>
            </a:pPr>
            <a:r>
              <a:rPr lang="en-US" sz="2000" b="1" dirty="0">
                <a:solidFill>
                  <a:schemeClr val="bg1"/>
                </a:solidFill>
                <a:latin typeface="Times New Roman" pitchFamily="18" charset="0"/>
                <a:cs typeface="Times New Roman" pitchFamily="18" charset="0"/>
              </a:rPr>
              <a:t>Nutritional content (7+ items)</a:t>
            </a:r>
          </a:p>
          <a:p>
            <a:pPr marL="228600" indent="-228600">
              <a:buFontTx/>
              <a:buChar char="•"/>
            </a:pPr>
            <a:r>
              <a:rPr lang="en-US" sz="2000" b="1" dirty="0">
                <a:solidFill>
                  <a:schemeClr val="bg1"/>
                </a:solidFill>
                <a:latin typeface="Times New Roman" pitchFamily="18" charset="0"/>
                <a:cs typeface="Times New Roman" pitchFamily="18" charset="0"/>
              </a:rPr>
              <a:t>Substantial equivalence with parent variety</a:t>
            </a:r>
          </a:p>
          <a:p>
            <a:pPr marL="228600" indent="-228600">
              <a:buFontTx/>
              <a:buChar char="•"/>
            </a:pPr>
            <a:r>
              <a:rPr lang="en-US" sz="2000" b="1" dirty="0">
                <a:solidFill>
                  <a:schemeClr val="bg1"/>
                </a:solidFill>
                <a:latin typeface="Times New Roman" pitchFamily="18" charset="0"/>
                <a:cs typeface="Times New Roman" pitchFamily="18" charset="0"/>
              </a:rPr>
              <a:t>Literature review and background</a:t>
            </a:r>
          </a:p>
          <a:p>
            <a:pPr marL="228600" indent="-228600">
              <a:buFontTx/>
              <a:buChar char="•"/>
            </a:pPr>
            <a:r>
              <a:rPr lang="en-US" sz="2000" b="1" dirty="0" err="1">
                <a:solidFill>
                  <a:schemeClr val="bg1"/>
                </a:solidFill>
                <a:latin typeface="Times New Roman" pitchFamily="18" charset="0"/>
                <a:cs typeface="Times New Roman" pitchFamily="18" charset="0"/>
              </a:rPr>
              <a:t>Allergenicity</a:t>
            </a:r>
            <a:r>
              <a:rPr lang="en-US" sz="2000" b="1" dirty="0">
                <a:solidFill>
                  <a:schemeClr val="bg1"/>
                </a:solidFill>
                <a:latin typeface="Times New Roman" pitchFamily="18" charset="0"/>
                <a:cs typeface="Times New Roman" pitchFamily="18" charset="0"/>
              </a:rPr>
              <a:t> potential</a:t>
            </a:r>
          </a:p>
          <a:p>
            <a:pPr marL="228600" indent="-228600">
              <a:buFontTx/>
              <a:buChar char="•"/>
            </a:pPr>
            <a:r>
              <a:rPr lang="en-US" sz="2000" b="1" dirty="0">
                <a:solidFill>
                  <a:schemeClr val="bg1"/>
                </a:solidFill>
                <a:latin typeface="Times New Roman" pitchFamily="18" charset="0"/>
                <a:cs typeface="Times New Roman" pitchFamily="18" charset="0"/>
              </a:rPr>
              <a:t>Similarity to natural toxicants</a:t>
            </a:r>
          </a:p>
          <a:p>
            <a:pPr marL="228600" indent="-228600">
              <a:buFontTx/>
              <a:buChar char="•"/>
            </a:pPr>
            <a:r>
              <a:rPr lang="en-US" sz="2000" b="1" dirty="0">
                <a:solidFill>
                  <a:schemeClr val="bg1"/>
                </a:solidFill>
                <a:latin typeface="Times New Roman" pitchFamily="18" charset="0"/>
                <a:cs typeface="Times New Roman" pitchFamily="18" charset="0"/>
              </a:rPr>
              <a:t>Anti-nutritional effects</a:t>
            </a:r>
          </a:p>
          <a:p>
            <a:pPr marL="228600" indent="-228600">
              <a:buFontTx/>
              <a:buChar char="•"/>
            </a:pPr>
            <a:r>
              <a:rPr lang="en-US" sz="2000" b="1" dirty="0">
                <a:solidFill>
                  <a:schemeClr val="bg1"/>
                </a:solidFill>
                <a:latin typeface="Times New Roman" pitchFamily="18" charset="0"/>
                <a:cs typeface="Times New Roman" pitchFamily="18" charset="0"/>
              </a:rPr>
              <a:t>Protein digestibility</a:t>
            </a:r>
          </a:p>
          <a:p>
            <a:pPr marL="228600" indent="-228600">
              <a:buFontTx/>
              <a:buChar char="•"/>
            </a:pPr>
            <a:r>
              <a:rPr lang="en-US" sz="2000" b="1" dirty="0">
                <a:solidFill>
                  <a:schemeClr val="bg1"/>
                </a:solidFill>
                <a:latin typeface="Times New Roman" pitchFamily="18" charset="0"/>
                <a:cs typeface="Times New Roman" pitchFamily="18" charset="0"/>
              </a:rPr>
              <a:t>Environmental aspects (5 items)</a:t>
            </a:r>
          </a:p>
          <a:p>
            <a:pPr marL="228600" indent="-228600">
              <a:buFontTx/>
              <a:buChar char="•"/>
            </a:pPr>
            <a:r>
              <a:rPr lang="en-US" sz="2000" b="1" dirty="0">
                <a:solidFill>
                  <a:schemeClr val="bg1"/>
                </a:solidFill>
                <a:latin typeface="Times New Roman" pitchFamily="18" charset="0"/>
                <a:cs typeface="Times New Roman" pitchFamily="18" charset="0"/>
              </a:rPr>
              <a:t>Ecological impact (5 items)</a:t>
            </a:r>
          </a:p>
          <a:p>
            <a:pPr marL="228600" indent="-228600"/>
            <a:endParaRPr lang="en-US" sz="2000" b="1" dirty="0">
              <a:solidFill>
                <a:schemeClr val="bg1"/>
              </a:solidFill>
              <a:latin typeface="Times New Roman" pitchFamily="18" charset="0"/>
              <a:cs typeface="Times New Roman" pitchFamily="18" charset="0"/>
            </a:endParaRPr>
          </a:p>
        </p:txBody>
      </p:sp>
      <p:sp>
        <p:nvSpPr>
          <p:cNvPr id="26629" name="Text Box 5"/>
          <p:cNvSpPr txBox="1">
            <a:spLocks noChangeArrowheads="1"/>
          </p:cNvSpPr>
          <p:nvPr/>
        </p:nvSpPr>
        <p:spPr bwMode="auto">
          <a:xfrm>
            <a:off x="365125" y="5137150"/>
            <a:ext cx="184150" cy="366713"/>
          </a:xfrm>
          <a:prstGeom prst="rect">
            <a:avLst/>
          </a:prstGeom>
          <a:noFill/>
          <a:ln w="9525">
            <a:noFill/>
            <a:miter lim="800000"/>
            <a:headEnd/>
            <a:tailEnd/>
          </a:ln>
        </p:spPr>
        <p:txBody>
          <a:bodyPr wrap="none">
            <a:spAutoFit/>
          </a:bodyPr>
          <a:lstStyle/>
          <a:p>
            <a:endParaRPr lang="en-US"/>
          </a:p>
        </p:txBody>
      </p:sp>
    </p:spTree>
    <p:extLst>
      <p:ext uri="{BB962C8B-B14F-4D97-AF65-F5344CB8AC3E}">
        <p14:creationId xmlns:p14="http://schemas.microsoft.com/office/powerpoint/2010/main" val="972630835"/>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2402" name="Text Box 2"/>
          <p:cNvSpPr txBox="1">
            <a:spLocks noChangeArrowheads="1"/>
          </p:cNvSpPr>
          <p:nvPr/>
        </p:nvSpPr>
        <p:spPr bwMode="auto">
          <a:xfrm>
            <a:off x="457200" y="304800"/>
            <a:ext cx="8253413" cy="6986528"/>
          </a:xfrm>
          <a:prstGeom prst="rect">
            <a:avLst/>
          </a:prstGeom>
          <a:noFill/>
          <a:ln w="9525">
            <a:noFill/>
            <a:miter lim="800000"/>
            <a:headEnd/>
            <a:tailEnd/>
          </a:ln>
          <a:effectLst/>
        </p:spPr>
        <p:txBody>
          <a:bodyPr wrap="square">
            <a:spAutoFit/>
          </a:bodyPr>
          <a:lstStyle/>
          <a:p>
            <a:pPr marL="342900" indent="-342900">
              <a:buFont typeface="Arial" panose="020B0604020202020204" pitchFamily="34" charset="0"/>
              <a:buChar char="•"/>
              <a:defRPr/>
            </a:pPr>
            <a:r>
              <a:rPr lang="en-US" b="1" dirty="0" smtClean="0">
                <a:solidFill>
                  <a:schemeClr val="bg1"/>
                </a:solidFill>
                <a:latin typeface="Times New Roman" pitchFamily="18" charset="0"/>
                <a:ea typeface="+mn-ea"/>
                <a:cs typeface="+mn-cs"/>
              </a:rPr>
              <a:t>An </a:t>
            </a:r>
            <a:r>
              <a:rPr lang="en-US" b="1" dirty="0">
                <a:solidFill>
                  <a:schemeClr val="bg1"/>
                </a:solidFill>
                <a:latin typeface="Times New Roman" pitchFamily="18" charset="0"/>
                <a:ea typeface="+mn-ea"/>
                <a:cs typeface="+mn-cs"/>
              </a:rPr>
              <a:t>estimated 2 trillion meals containing GM ingredients have been eaten around the world over the last 16 years without a single substantiated case of ill-health. </a:t>
            </a:r>
          </a:p>
          <a:p>
            <a:pPr marL="342900" indent="-342900">
              <a:buFont typeface="Arial" panose="020B0604020202020204" pitchFamily="34" charset="0"/>
              <a:buChar char="•"/>
              <a:defRPr/>
            </a:pPr>
            <a:r>
              <a:rPr lang="en-US" b="1" dirty="0" smtClean="0">
                <a:solidFill>
                  <a:schemeClr val="bg1"/>
                </a:solidFill>
                <a:latin typeface="Times New Roman" pitchFamily="18" charset="0"/>
                <a:ea typeface="+mn-ea"/>
                <a:cs typeface="+mn-cs"/>
              </a:rPr>
              <a:t>An overwhelming majority of scientists, medical experts, National Academy of Sciences and over 600 peer-reviewed scientific studies have all concluded that genetically engineered food products are safe.</a:t>
            </a:r>
          </a:p>
          <a:p>
            <a:pPr marL="342900" indent="-342900">
              <a:buFont typeface="Arial" panose="020B0604020202020204" pitchFamily="34" charset="0"/>
              <a:buChar char="•"/>
              <a:defRPr/>
            </a:pPr>
            <a:r>
              <a:rPr lang="en-US" b="1" dirty="0" smtClean="0">
                <a:solidFill>
                  <a:schemeClr val="bg1"/>
                </a:solidFill>
                <a:latin typeface="Times New Roman" pitchFamily="18" charset="0"/>
                <a:ea typeface="+mn-ea"/>
                <a:cs typeface="+mn-cs"/>
              </a:rPr>
              <a:t>The World Health Organization has said that: ‘No effects on human health have been shown as a result of the consumption of such foods by the general population.’</a:t>
            </a:r>
          </a:p>
          <a:p>
            <a:pPr marL="342900" indent="-342900">
              <a:buFont typeface="Arial" panose="020B0604020202020204" pitchFamily="34" charset="0"/>
              <a:buChar char="•"/>
              <a:defRPr/>
            </a:pPr>
            <a:r>
              <a:rPr lang="en-US" b="1" dirty="0" smtClean="0">
                <a:solidFill>
                  <a:schemeClr val="bg1"/>
                </a:solidFill>
                <a:latin typeface="Times New Roman" pitchFamily="18" charset="0"/>
                <a:ea typeface="+mn-ea"/>
                <a:cs typeface="+mn-cs"/>
              </a:rPr>
              <a:t>The French Academies of Medicine, Pharmacy &amp; Sciences: “No evidence of health problems exists in the countries where GMOs have been widely eaten for several years”</a:t>
            </a:r>
            <a:endParaRPr lang="en-US" b="1" dirty="0" smtClean="0">
              <a:solidFill>
                <a:schemeClr val="bg1"/>
              </a:solidFill>
              <a:latin typeface="Arial" pitchFamily="34" charset="0"/>
              <a:ea typeface="+mn-ea"/>
              <a:cs typeface="Times New Roman" pitchFamily="18" charset="0"/>
            </a:endParaRPr>
          </a:p>
          <a:p>
            <a:pPr marL="342900" indent="-342900">
              <a:buFont typeface="Arial" panose="020B0604020202020204" pitchFamily="34" charset="0"/>
              <a:buChar char="•"/>
              <a:defRPr/>
            </a:pPr>
            <a:r>
              <a:rPr lang="en-US" b="1" dirty="0" smtClean="0">
                <a:solidFill>
                  <a:schemeClr val="bg1"/>
                </a:solidFill>
                <a:latin typeface="Times New Roman" pitchFamily="18" charset="0"/>
                <a:ea typeface="+mn-ea"/>
                <a:cs typeface="+mn-cs"/>
              </a:rPr>
              <a:t>EU: </a:t>
            </a:r>
            <a:r>
              <a:rPr lang="en-US" b="1" dirty="0">
                <a:solidFill>
                  <a:schemeClr val="bg1"/>
                </a:solidFill>
                <a:latin typeface="Times New Roman" pitchFamily="18" charset="0"/>
                <a:ea typeface="+mn-ea"/>
                <a:cs typeface="+mn-cs"/>
              </a:rPr>
              <a:t>25 years of Research </a:t>
            </a:r>
            <a:r>
              <a:rPr lang="en-US" b="1" dirty="0" smtClean="0">
                <a:solidFill>
                  <a:schemeClr val="bg1"/>
                </a:solidFill>
                <a:latin typeface="Times New Roman" pitchFamily="18" charset="0"/>
                <a:ea typeface="+mn-ea"/>
                <a:cs typeface="+mn-cs"/>
              </a:rPr>
              <a:t>500 </a:t>
            </a:r>
            <a:r>
              <a:rPr lang="en-US" b="1" dirty="0">
                <a:solidFill>
                  <a:schemeClr val="bg1"/>
                </a:solidFill>
                <a:latin typeface="Times New Roman" pitchFamily="18" charset="0"/>
                <a:ea typeface="+mn-ea"/>
                <a:cs typeface="+mn-cs"/>
              </a:rPr>
              <a:t>research groups over 25 years  “There is no scientific evidence associating GMOs with higher risks for the environment or for food and feed safety than conventional plants and organisms” </a:t>
            </a:r>
          </a:p>
          <a:p>
            <a:pPr marL="342900" indent="-342900">
              <a:buFont typeface="Arial" panose="020B0604020202020204" pitchFamily="34" charset="0"/>
              <a:buChar char="•"/>
              <a:defRPr/>
            </a:pPr>
            <a:endParaRPr lang="en-US" b="1" dirty="0" smtClean="0">
              <a:solidFill>
                <a:schemeClr val="bg1"/>
              </a:solidFill>
              <a:latin typeface="Times New Roman" pitchFamily="18" charset="0"/>
              <a:ea typeface="+mn-ea"/>
              <a:cs typeface="+mn-cs"/>
            </a:endParaRPr>
          </a:p>
          <a:p>
            <a:pPr marL="342900" indent="-342900">
              <a:buFont typeface="Arial" panose="020B0604020202020204" pitchFamily="34" charset="0"/>
              <a:buChar char="•"/>
              <a:defRPr/>
            </a:pPr>
            <a:endParaRPr lang="en-US" sz="800" b="1" dirty="0">
              <a:solidFill>
                <a:schemeClr val="bg1"/>
              </a:solidFill>
              <a:latin typeface="Times New Roman" pitchFamily="18" charset="0"/>
              <a:ea typeface="+mn-ea"/>
              <a:cs typeface="+mn-cs"/>
            </a:endParaRPr>
          </a:p>
          <a:p>
            <a:pPr marL="342900" indent="-342900">
              <a:buFont typeface="Arial" panose="020B0604020202020204" pitchFamily="34" charset="0"/>
              <a:buChar char="•"/>
              <a:defRPr/>
            </a:pPr>
            <a:endParaRPr lang="en-US" sz="800" b="1" dirty="0">
              <a:solidFill>
                <a:schemeClr val="bg1"/>
              </a:solidFill>
              <a:latin typeface="Times New Roman" pitchFamily="18" charset="0"/>
              <a:ea typeface="+mn-ea"/>
              <a:cs typeface="+mn-cs"/>
            </a:endParaRPr>
          </a:p>
        </p:txBody>
      </p:sp>
      <p:sp>
        <p:nvSpPr>
          <p:cNvPr id="18435" name="Rectangle 8"/>
          <p:cNvSpPr>
            <a:spLocks noChangeArrowheads="1"/>
          </p:cNvSpPr>
          <p:nvPr/>
        </p:nvSpPr>
        <p:spPr bwMode="auto">
          <a:xfrm>
            <a:off x="278606" y="304800"/>
            <a:ext cx="8610600" cy="6400800"/>
          </a:xfrm>
          <a:prstGeom prst="rect">
            <a:avLst/>
          </a:prstGeom>
          <a:noFill/>
          <a:ln w="152400" cmpd="tri">
            <a:solidFill>
              <a:schemeClr val="accent2"/>
            </a:solidFill>
            <a:miter lim="800000"/>
            <a:headEnd/>
            <a:tailEnd/>
          </a:ln>
        </p:spPr>
        <p:txBody>
          <a:bodyPr wrap="none" anchor="ctr"/>
          <a:lstStyle/>
          <a:p>
            <a:pPr eaLnBrk="0" hangingPunct="0"/>
            <a:endParaRPr lang="en-US" sz="1800"/>
          </a:p>
        </p:txBody>
      </p:sp>
    </p:spTree>
    <p:extLst>
      <p:ext uri="{BB962C8B-B14F-4D97-AF65-F5344CB8AC3E}">
        <p14:creationId xmlns:p14="http://schemas.microsoft.com/office/powerpoint/2010/main" val="3885247178"/>
      </p:ext>
    </p:extLst>
  </p:cSld>
  <p:clrMapOvr>
    <a:masterClrMapping/>
  </p:clrMapOvr>
  <p:transition>
    <p:sndAc>
      <p:endSnd/>
    </p:sndAc>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1066800" y="1371600"/>
            <a:ext cx="6629400" cy="5410200"/>
          </a:xfrm>
          <a:prstGeom prst="rect">
            <a:avLst/>
          </a:prstGeom>
          <a:noFill/>
          <a:ln w="9525">
            <a:noFill/>
            <a:miter lim="800000"/>
            <a:headEnd/>
            <a:tailEnd/>
          </a:ln>
        </p:spPr>
      </p:pic>
      <p:sp>
        <p:nvSpPr>
          <p:cNvPr id="7171" name="TextBox 2"/>
          <p:cNvSpPr txBox="1">
            <a:spLocks noChangeArrowheads="1"/>
          </p:cNvSpPr>
          <p:nvPr/>
        </p:nvSpPr>
        <p:spPr bwMode="auto">
          <a:xfrm>
            <a:off x="2062163" y="0"/>
            <a:ext cx="4414837" cy="708025"/>
          </a:xfrm>
          <a:prstGeom prst="rect">
            <a:avLst/>
          </a:prstGeom>
          <a:noFill/>
          <a:ln w="9525">
            <a:noFill/>
            <a:miter lim="800000"/>
            <a:headEnd/>
            <a:tailEnd/>
          </a:ln>
        </p:spPr>
        <p:txBody>
          <a:bodyPr wrap="none">
            <a:spAutoFit/>
          </a:bodyPr>
          <a:lstStyle/>
          <a:p>
            <a:r>
              <a:rPr lang="en-US" sz="4000" b="1">
                <a:solidFill>
                  <a:schemeClr val="bg1"/>
                </a:solidFill>
              </a:rPr>
              <a:t>Risk Assessment</a:t>
            </a:r>
          </a:p>
        </p:txBody>
      </p:sp>
      <p:sp>
        <p:nvSpPr>
          <p:cNvPr id="5" name="TextBox 4"/>
          <p:cNvSpPr txBox="1">
            <a:spLocks noChangeArrowheads="1"/>
          </p:cNvSpPr>
          <p:nvPr/>
        </p:nvSpPr>
        <p:spPr bwMode="auto">
          <a:xfrm>
            <a:off x="2133600" y="685800"/>
            <a:ext cx="4724400" cy="461963"/>
          </a:xfrm>
          <a:prstGeom prst="rect">
            <a:avLst/>
          </a:prstGeom>
          <a:noFill/>
          <a:ln w="9525">
            <a:noFill/>
            <a:miter lim="800000"/>
            <a:headEnd/>
            <a:tailEnd/>
          </a:ln>
        </p:spPr>
        <p:txBody>
          <a:bodyPr>
            <a:spAutoFit/>
          </a:bodyPr>
          <a:lstStyle/>
          <a:p>
            <a:pPr algn="ctr"/>
            <a:r>
              <a:rPr lang="en-US" b="1" dirty="0" smtClean="0">
                <a:solidFill>
                  <a:schemeClr val="bg1"/>
                </a:solidFill>
              </a:rPr>
              <a:t>Precautionary Principle</a:t>
            </a:r>
            <a:endParaRPr lang="en-US" b="1" dirty="0">
              <a:solidFill>
                <a:schemeClr val="bg1"/>
              </a:solidFill>
            </a:endParaRPr>
          </a:p>
        </p:txBody>
      </p:sp>
    </p:spTree>
    <p:extLst>
      <p:ext uri="{BB962C8B-B14F-4D97-AF65-F5344CB8AC3E}">
        <p14:creationId xmlns:p14="http://schemas.microsoft.com/office/powerpoint/2010/main" val="1629588357"/>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theme/theme1.xml><?xml version="1.0" encoding="utf-8"?>
<a:theme xmlns:a="http://schemas.openxmlformats.org/drawingml/2006/main" name="ILSI">
  <a:themeElements>
    <a:clrScheme name="ILS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LSI">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ILS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LS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LS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LS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LS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LS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LS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49732</TotalTime>
  <Words>2704</Words>
  <Application>Microsoft Office PowerPoint</Application>
  <PresentationFormat>Předvádění na obrazovce (4:3)</PresentationFormat>
  <Paragraphs>335</Paragraphs>
  <Slides>26</Slides>
  <Notes>21</Notes>
  <HiddenSlides>0</HiddenSlides>
  <MMClips>0</MMClips>
  <ScaleCrop>false</ScaleCrop>
  <HeadingPairs>
    <vt:vector size="6" baseType="variant">
      <vt:variant>
        <vt:lpstr>Motiv</vt:lpstr>
      </vt:variant>
      <vt:variant>
        <vt:i4>1</vt:i4>
      </vt:variant>
      <vt:variant>
        <vt:lpstr>Vložené servery OLE</vt:lpstr>
      </vt:variant>
      <vt:variant>
        <vt:i4>1</vt:i4>
      </vt:variant>
      <vt:variant>
        <vt:lpstr>Nadpisy snímků</vt:lpstr>
      </vt:variant>
      <vt:variant>
        <vt:i4>26</vt:i4>
      </vt:variant>
    </vt:vector>
  </HeadingPairs>
  <TitlesOfParts>
    <vt:vector size="28" baseType="lpstr">
      <vt:lpstr>ILSI</vt:lpstr>
      <vt:lpstr>Photo Editor Photo</vt:lpstr>
      <vt:lpstr>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EU Position Changing</vt:lpstr>
      <vt:lpstr>Prezentace aplikace PowerPoint</vt:lpstr>
      <vt:lpstr>Prezentace aplikace PowerPoint</vt:lpstr>
      <vt:lpstr>Prezentace aplikace PowerPoint</vt:lpstr>
      <vt:lpstr>Environmental Impact</vt:lpstr>
      <vt:lpstr>Prezentace aplikace PowerPoint</vt:lpstr>
      <vt:lpstr>Prezentace aplikace PowerPoint</vt:lpstr>
      <vt:lpstr>Prezentace aplikace PowerPoint</vt:lpstr>
      <vt:lpstr>     Abiotic Stress:       Drought, Cold, Heat, Salinity</vt:lpstr>
      <vt:lpstr>Prezentace aplikace PowerPoint</vt:lpstr>
      <vt:lpstr>Golden Rice</vt:lpstr>
      <vt:lpstr>Prezentace aplikace PowerPoint</vt:lpstr>
      <vt:lpstr>Prezentace aplikace PowerPoint</vt:lpstr>
      <vt:lpstr>Cooperation works</vt:lpstr>
      <vt:lpstr>Professional Scientific and/or Medical bodies with an opinion on safety of GMOs</vt:lpstr>
      <vt:lpstr>Prezentace aplikace PowerPoint</vt:lpstr>
    </vt:vector>
  </TitlesOfParts>
  <Company>USP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Enter Presentation Title Here</dc:title>
  <dc:creator>Cecilia Cortes</dc:creator>
  <cp:lastModifiedBy>Beránková Jana</cp:lastModifiedBy>
  <cp:revision>534</cp:revision>
  <dcterms:created xsi:type="dcterms:W3CDTF">2007-08-13T17:56:03Z</dcterms:created>
  <dcterms:modified xsi:type="dcterms:W3CDTF">2013-10-15T07:38:40Z</dcterms:modified>
</cp:coreProperties>
</file>