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2" r:id="rId3"/>
    <p:sldId id="256" r:id="rId4"/>
    <p:sldId id="271" r:id="rId5"/>
    <p:sldId id="272" r:id="rId6"/>
    <p:sldId id="275" r:id="rId7"/>
    <p:sldId id="279" r:id="rId8"/>
    <p:sldId id="276" r:id="rId9"/>
    <p:sldId id="277" r:id="rId10"/>
    <p:sldId id="291" r:id="rId11"/>
    <p:sldId id="280" r:id="rId12"/>
    <p:sldId id="290" r:id="rId13"/>
    <p:sldId id="288" r:id="rId14"/>
    <p:sldId id="286" r:id="rId15"/>
    <p:sldId id="287" r:id="rId16"/>
    <p:sldId id="289" r:id="rId17"/>
    <p:sldId id="295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if03715" initials="s" lastIdx="11" clrIdx="0"/>
  <p:cmAuthor id="1" name="Ratajová Kateřina" initials="R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9" autoAdjust="0"/>
    <p:restoredTop sz="94660"/>
  </p:normalViewPr>
  <p:slideViewPr>
    <p:cSldViewPr>
      <p:cViewPr>
        <p:scale>
          <a:sx n="76" d="100"/>
          <a:sy n="76" d="100"/>
        </p:scale>
        <p:origin x="-31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7818E-AF65-40CA-B73C-4775E74813E8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E0CF6-DE17-4F72-B825-999114C6A3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3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16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15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01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11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8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25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54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1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1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21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3175-9AD1-41BF-AF5F-D60547893A8E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0ECA-52E3-451B-AE72-531E2DB7E7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60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egionalnipotravina.cz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klasa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klasa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cs typeface="Andalus" pitchFamily="18" charset="-78"/>
              </a:rPr>
              <a:t/>
            </a:r>
            <a:br>
              <a:rPr lang="cs-CZ" sz="4000" b="1" dirty="0" smtClean="0">
                <a:cs typeface="Andalus" pitchFamily="18" charset="-78"/>
              </a:rPr>
            </a:br>
            <a:r>
              <a:rPr lang="cs-CZ" sz="4900" b="1" dirty="0" smtClean="0">
                <a:cs typeface="Andalus" pitchFamily="18" charset="-78"/>
              </a:rPr>
              <a:t>PREZENTACE ZNAČEK KLASA                                 A REGIONÁLNÍ POTRAVINA </a:t>
            </a:r>
            <a:r>
              <a:rPr lang="cs-CZ" sz="4000" b="1" dirty="0" smtClean="0">
                <a:cs typeface="Andalus" pitchFamily="18" charset="-78"/>
              </a:rPr>
              <a:t/>
            </a:r>
            <a:br>
              <a:rPr lang="cs-CZ" sz="4000" b="1" dirty="0" smtClean="0">
                <a:cs typeface="Andalus" pitchFamily="18" charset="-78"/>
              </a:rPr>
            </a:br>
            <a:r>
              <a:rPr lang="cs-CZ" sz="4000" b="1" dirty="0" smtClean="0">
                <a:cs typeface="Andalus" pitchFamily="18" charset="-78"/>
              </a:rPr>
              <a:t/>
            </a:r>
            <a:br>
              <a:rPr lang="cs-CZ" sz="4000" b="1" dirty="0" smtClean="0">
                <a:cs typeface="Andalus" pitchFamily="18" charset="-78"/>
              </a:rPr>
            </a:br>
            <a:r>
              <a:rPr lang="cs-CZ" sz="3600" b="1" dirty="0" smtClean="0">
                <a:cs typeface="Andalus" pitchFamily="18" charset="-78"/>
              </a:rPr>
              <a:t>Seminář „Kvalitní a bezpečné potraviny“ 30.8.2013, Země živitelka, České Budějovice</a:t>
            </a:r>
            <a:r>
              <a:rPr lang="cs-CZ" b="1" i="1" dirty="0" smtClean="0">
                <a:solidFill>
                  <a:srgbClr val="C00000"/>
                </a:solidFill>
                <a:cs typeface="Andalus" pitchFamily="18" charset="-78"/>
              </a:rPr>
              <a:t/>
            </a:r>
            <a:br>
              <a:rPr lang="cs-CZ" b="1" i="1" dirty="0" smtClean="0">
                <a:solidFill>
                  <a:srgbClr val="C00000"/>
                </a:solidFill>
                <a:cs typeface="Andalus" pitchFamily="18" charset="-78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645024"/>
            <a:ext cx="8229600" cy="3600400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97152"/>
            <a:ext cx="1728192" cy="1728192"/>
          </a:xfrm>
          <a:prstGeom prst="rect">
            <a:avLst/>
          </a:prstGeom>
        </p:spPr>
      </p:pic>
      <p:pic>
        <p:nvPicPr>
          <p:cNvPr id="6" name="Obrázek 5" descr="157a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4797442"/>
            <a:ext cx="1656184" cy="1662873"/>
          </a:xfrm>
          <a:prstGeom prst="rect">
            <a:avLst/>
          </a:prstGeom>
        </p:spPr>
      </p:pic>
      <p:pic>
        <p:nvPicPr>
          <p:cNvPr id="8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157192"/>
            <a:ext cx="1944216" cy="792088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/>
        </p:nvCxnSpPr>
        <p:spPr>
          <a:xfrm>
            <a:off x="251520" y="4293096"/>
            <a:ext cx="84969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848872" cy="936104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 smtClean="0">
                <a:solidFill>
                  <a:schemeClr val="accent3">
                    <a:lumMod val="50000"/>
                  </a:schemeClr>
                </a:solidFill>
              </a:rPr>
              <a:t>Regionální potravina</a:t>
            </a:r>
            <a:endParaRPr lang="cs-CZ" sz="6000" dirty="0"/>
          </a:p>
        </p:txBody>
      </p:sp>
      <p:pic>
        <p:nvPicPr>
          <p:cNvPr id="6" name="Obrázek 5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96952"/>
            <a:ext cx="2592288" cy="26027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Projekt Regionální potravina</a:t>
            </a:r>
            <a:endParaRPr lang="cs-CZ" sz="3600" b="1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848872" cy="4680520"/>
          </a:xfrm>
          <a:noFill/>
        </p:spPr>
        <p:txBody>
          <a:bodyPr>
            <a:normAutofit/>
          </a:bodyPr>
          <a:lstStyle/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podpora </a:t>
            </a:r>
            <a:r>
              <a:rPr lang="cs-CZ" sz="2400" b="1" dirty="0" smtClean="0">
                <a:solidFill>
                  <a:schemeClr val="tx1"/>
                </a:solidFill>
              </a:rPr>
              <a:t>malých a středních producentů potravin </a:t>
            </a:r>
          </a:p>
          <a:p>
            <a:pPr marL="3429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cílem je představit to nejlepší z potravinářské produkce v jednotlivých krajích ČR</a:t>
            </a:r>
          </a:p>
          <a:p>
            <a:pPr marL="3429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princip </a:t>
            </a:r>
            <a:r>
              <a:rPr lang="cs-CZ" sz="2400" b="1" dirty="0" smtClean="0">
                <a:solidFill>
                  <a:schemeClr val="tx1"/>
                </a:solidFill>
              </a:rPr>
              <a:t>udělení značky na základě soutěže</a:t>
            </a:r>
          </a:p>
          <a:p>
            <a:pPr marL="3429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značku uděluje </a:t>
            </a:r>
            <a:r>
              <a:rPr lang="cs-CZ" sz="2400" b="1" dirty="0" smtClean="0">
                <a:solidFill>
                  <a:schemeClr val="tx1"/>
                </a:solidFill>
              </a:rPr>
              <a:t>ministr zemědělství </a:t>
            </a:r>
            <a:r>
              <a:rPr lang="cs-CZ" sz="2400" dirty="0" smtClean="0">
                <a:solidFill>
                  <a:schemeClr val="tx1"/>
                </a:solidFill>
              </a:rPr>
              <a:t>od roku  2010</a:t>
            </a: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Soutěže o značku Regionální potravina</a:t>
            </a:r>
            <a:endParaRPr lang="cs-CZ" sz="3600" b="1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7056784" cy="4680520"/>
          </a:xfrm>
          <a:noFill/>
        </p:spPr>
        <p:txBody>
          <a:bodyPr>
            <a:normAutofit fontScale="92500" lnSpcReduction="20000"/>
          </a:bodyPr>
          <a:lstStyle/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soutěže o značku Regionální potravina se vyhlašují jednou ročně v každém ze 13 krajů České republiky</a:t>
            </a: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vítěz získá certifikát a právo užívat značku „Regionální potravina“ daného kraje po dobu </a:t>
            </a:r>
            <a:r>
              <a:rPr lang="cs-CZ" sz="2400" b="1" dirty="0" smtClean="0">
                <a:solidFill>
                  <a:schemeClr val="tx1"/>
                </a:solidFill>
              </a:rPr>
              <a:t>4 let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přihlášený </a:t>
            </a:r>
            <a:r>
              <a:rPr lang="cs-CZ" sz="2400" b="1" dirty="0" smtClean="0">
                <a:solidFill>
                  <a:schemeClr val="tx1"/>
                </a:solidFill>
              </a:rPr>
              <a:t>produkt musí být vyroben v daném regionu </a:t>
            </a: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podíl </a:t>
            </a:r>
            <a:r>
              <a:rPr lang="cs-CZ" sz="2400" b="1" dirty="0" smtClean="0">
                <a:solidFill>
                  <a:schemeClr val="tx1"/>
                </a:solidFill>
              </a:rPr>
              <a:t>místních surovin </a:t>
            </a:r>
            <a:r>
              <a:rPr lang="cs-CZ" sz="2400" dirty="0" smtClean="0">
                <a:solidFill>
                  <a:schemeClr val="tx1"/>
                </a:solidFill>
              </a:rPr>
              <a:t>musí tvořit </a:t>
            </a:r>
            <a:r>
              <a:rPr lang="cs-CZ" sz="2400" b="1" dirty="0" smtClean="0">
                <a:solidFill>
                  <a:schemeClr val="tx1"/>
                </a:solidFill>
              </a:rPr>
              <a:t>minimálně 70 %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hlavní složka musí být </a:t>
            </a:r>
            <a:r>
              <a:rPr lang="cs-CZ" sz="2400" b="1" dirty="0" smtClean="0">
                <a:solidFill>
                  <a:schemeClr val="tx1"/>
                </a:solidFill>
              </a:rPr>
              <a:t>stoprocentně domácího původu</a:t>
            </a: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416824" cy="5112568"/>
          </a:xfrm>
          <a:noFill/>
        </p:spPr>
        <p:txBody>
          <a:bodyPr>
            <a:normAutofit/>
          </a:bodyPr>
          <a:lstStyle/>
          <a:p>
            <a:pPr marL="342900" lvl="1" indent="-342900" algn="l">
              <a:lnSpc>
                <a:spcPct val="110000"/>
              </a:lnSpc>
              <a:spcBef>
                <a:spcPts val="3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pravidla pro udělování značky jsou uvedena v </a:t>
            </a:r>
            <a:r>
              <a:rPr lang="cs-CZ" sz="2400" b="1" dirty="0" smtClean="0">
                <a:solidFill>
                  <a:schemeClr val="tx1"/>
                </a:solidFill>
              </a:rPr>
              <a:t>„Metodice pro udělování značky Regionální potravina“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1100" dirty="0" smtClean="0">
              <a:solidFill>
                <a:schemeClr val="tx1"/>
              </a:solidFill>
            </a:endParaRPr>
          </a:p>
          <a:p>
            <a:pPr algn="l"/>
            <a:endParaRPr lang="cs-CZ" sz="2600" dirty="0" smtClean="0">
              <a:solidFill>
                <a:schemeClr val="tx1"/>
              </a:solidFill>
            </a:endParaRPr>
          </a:p>
          <a:p>
            <a:pPr algn="l"/>
            <a:r>
              <a:rPr lang="cs-CZ" sz="2600" dirty="0" smtClean="0">
                <a:solidFill>
                  <a:schemeClr val="tx1"/>
                </a:solidFill>
              </a:rPr>
              <a:t>Skládá se ze 3 částí:</a:t>
            </a:r>
            <a:endParaRPr lang="cs-CZ" sz="26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Obecná (platí pro všechny kraje)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Specifická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Regionální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sz="10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Regionální pravidla si může stanovit každý kraj samostatně</a:t>
            </a:r>
            <a:endParaRPr lang="cs-CZ" sz="22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23528" y="332656"/>
            <a:ext cx="85689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</a:rPr>
              <a:t>Kritéria pro hodnocení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Soutěžní kategorie</a:t>
            </a:r>
            <a:endParaRPr lang="cs-CZ" sz="3600" b="1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5112568"/>
          </a:xfr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342900" lvl="1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cs-CZ" sz="10400" dirty="0" smtClean="0">
                <a:solidFill>
                  <a:schemeClr val="tx1"/>
                </a:solidFill>
              </a:rPr>
              <a:t>Značka se uděluje </a:t>
            </a:r>
            <a:r>
              <a:rPr lang="cs-CZ" sz="10400" b="1" dirty="0" smtClean="0">
                <a:solidFill>
                  <a:schemeClr val="tx1"/>
                </a:solidFill>
              </a:rPr>
              <a:t>pouze vítěznému výrobku </a:t>
            </a:r>
            <a:r>
              <a:rPr lang="cs-CZ" sz="10400" dirty="0" smtClean="0">
                <a:solidFill>
                  <a:schemeClr val="tx1"/>
                </a:solidFill>
              </a:rPr>
              <a:t>v 9 kategoriích:</a:t>
            </a:r>
            <a:r>
              <a:rPr lang="cs-CZ" sz="10400" b="1" i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endParaRPr lang="cs-CZ" sz="42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Masné výrobky tepelně opracované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Masné výrobky trvanlivé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Sýry včetně tvarohu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Ostatní mléčné výrobky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Pekařské výrobky včetně těstovin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Cukrářské výrobky včetně cukrovinek 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Alkoholické i nealkoholické nápoje (s výjimkou vína)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Ovoce a zelenina v čerstvé nebo zpracované formě</a:t>
            </a:r>
          </a:p>
          <a:p>
            <a:pPr marL="514350" lvl="0" indent="-514350" algn="l">
              <a:lnSpc>
                <a:spcPct val="120000"/>
              </a:lnSpc>
              <a:buFont typeface="+mj-lt"/>
              <a:buAutoNum type="arabicPeriod"/>
            </a:pPr>
            <a:r>
              <a:rPr lang="cs-CZ" sz="8000" dirty="0" smtClean="0">
                <a:solidFill>
                  <a:schemeClr val="tx1"/>
                </a:solidFill>
              </a:rPr>
              <a:t>Ostatní</a:t>
            </a:r>
            <a:endParaRPr lang="cs-CZ" sz="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Kdo uděluje značku Regionální potravina?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136904" cy="5112568"/>
          </a:xfrm>
          <a:noFill/>
        </p:spPr>
        <p:txBody>
          <a:bodyPr>
            <a:normAutofit fontScale="62500" lnSpcReduction="20000"/>
          </a:bodyPr>
          <a:lstStyle/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sz="32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ministr zemědělství na základě výsledků </a:t>
            </a:r>
            <a:r>
              <a:rPr lang="cs-CZ" sz="3800" b="1" dirty="0" smtClean="0">
                <a:solidFill>
                  <a:schemeClr val="tx1"/>
                </a:solidFill>
              </a:rPr>
              <a:t>Hodnotitelské komise</a:t>
            </a:r>
            <a:r>
              <a:rPr lang="cs-CZ" sz="3800" dirty="0" smtClean="0">
                <a:solidFill>
                  <a:schemeClr val="tx1"/>
                </a:solidFill>
              </a:rPr>
              <a:t> v každém kraji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</a:pPr>
            <a:endParaRPr lang="cs-CZ" sz="38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</a:pPr>
            <a:r>
              <a:rPr lang="cs-CZ" sz="3800" b="1" i="1" dirty="0" smtClean="0">
                <a:solidFill>
                  <a:schemeClr val="tx1"/>
                </a:solidFill>
              </a:rPr>
              <a:t>Hodnotitelská komise se skládá ze zástupců: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err="1" smtClean="0">
                <a:solidFill>
                  <a:schemeClr val="tx1"/>
                </a:solidFill>
              </a:rPr>
              <a:t>MZe</a:t>
            </a:r>
            <a:r>
              <a:rPr lang="cs-CZ" sz="3800" dirty="0" smtClean="0">
                <a:solidFill>
                  <a:schemeClr val="tx1"/>
                </a:solidFill>
              </a:rPr>
              <a:t>, SZIF, SZPI, SVS, PK ČR, AK ČR a zástupců kraje</a:t>
            </a:r>
          </a:p>
          <a:p>
            <a:pPr marL="0" lvl="1" algn="l"/>
            <a:endParaRPr lang="cs-CZ" sz="38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lvl="1" algn="l"/>
            <a:r>
              <a:rPr lang="cs-CZ" sz="3800" b="1" i="1" dirty="0" smtClean="0">
                <a:solidFill>
                  <a:schemeClr val="tx1"/>
                </a:solidFill>
              </a:rPr>
              <a:t>Komise posuzují: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použité suroviny a způsoby výroby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senzorické vlastnosti výrobků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design výrobku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vliv výrobku na zdraví spotřebitele a jeho                          dostupnost na trhu</a:t>
            </a: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Počet oceněných výrobků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136904" cy="5112568"/>
          </a:xfrm>
          <a:noFill/>
        </p:spPr>
        <p:txBody>
          <a:bodyPr>
            <a:normAutofit/>
          </a:bodyPr>
          <a:lstStyle/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Regionální potravina ocenila již </a:t>
            </a:r>
            <a:r>
              <a:rPr lang="cs-CZ" sz="2400" b="1" dirty="0" smtClean="0">
                <a:solidFill>
                  <a:schemeClr val="tx1"/>
                </a:solidFill>
              </a:rPr>
              <a:t>373 produktů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Rok 2010 - oceněno 71 výrobků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Rok 2011 - oceněno 99 výrobků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Rok 2012 - oceněno 103 výrobků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Rok 2013 - oceněno 100 výrobků</a:t>
            </a: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spcBef>
                <a:spcPts val="3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Více informací na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regionalnipotravina.cz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797152"/>
            <a:ext cx="164933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270576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  <a:cs typeface="Andalus" pitchFamily="18" charset="-78"/>
              </a:rPr>
              <a:t>Děkuji za pozornost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992888" cy="4680520"/>
          </a:xfrm>
          <a:noFill/>
        </p:spPr>
        <p:txBody>
          <a:bodyPr>
            <a:normAutofit/>
          </a:bodyPr>
          <a:lstStyle/>
          <a:p>
            <a:pPr marL="342900" indent="-342900" algn="l"/>
            <a:endParaRPr lang="cs-CZ" sz="2800" dirty="0" smtClean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Mgr. Petr Milas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ředitel Odboru administrace podpory kvalitních potravin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Státní zemědělský intervenční fond</a:t>
            </a:r>
          </a:p>
          <a:p>
            <a:pPr marL="342900" indent="-342900" algn="l"/>
            <a:endParaRPr lang="cs-CZ" sz="2400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24960"/>
            <a:ext cx="1512168" cy="1512168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085184"/>
            <a:ext cx="1872208" cy="720080"/>
          </a:xfrm>
          <a:prstGeom prst="rect">
            <a:avLst/>
          </a:prstGeom>
        </p:spPr>
      </p:pic>
      <p:pic>
        <p:nvPicPr>
          <p:cNvPr id="7" name="Obrázek 6" descr="157a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1" y="4646844"/>
            <a:ext cx="1512168" cy="15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cs-CZ" sz="5400" b="1" cap="all" dirty="0" smtClean="0">
                <a:solidFill>
                  <a:srgbClr val="C00000"/>
                </a:solidFill>
              </a:rPr>
              <a:t>Národní značka kvality</a:t>
            </a:r>
            <a:endParaRPr lang="cs-CZ" sz="5400" cap="all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84984"/>
            <a:ext cx="280831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270576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  <a:cs typeface="Andalus" pitchFamily="18" charset="-78"/>
              </a:rPr>
              <a:t>Obecné informace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7632848" cy="4392488"/>
          </a:xfrm>
          <a:noFill/>
        </p:spPr>
        <p:txBody>
          <a:bodyPr>
            <a:normAutofit/>
          </a:bodyPr>
          <a:lstStyle/>
          <a:p>
            <a:pPr marL="342900" indent="-342900" algn="l"/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uděluje </a:t>
            </a:r>
            <a:r>
              <a:rPr lang="cs-CZ" sz="2400" b="1" dirty="0" smtClean="0">
                <a:solidFill>
                  <a:schemeClr val="tx1"/>
                </a:solidFill>
              </a:rPr>
              <a:t>ministr zemědělství </a:t>
            </a:r>
            <a:r>
              <a:rPr lang="cs-CZ" sz="2400" dirty="0" smtClean="0">
                <a:solidFill>
                  <a:schemeClr val="tx1"/>
                </a:solidFill>
              </a:rPr>
              <a:t>od roku 2003 pouze kvalitním potravinářským a zemědělským výrobkům, </a:t>
            </a:r>
            <a:r>
              <a:rPr lang="cs-CZ" sz="2400" dirty="0">
                <a:solidFill>
                  <a:schemeClr val="tx1"/>
                </a:solidFill>
              </a:rPr>
              <a:t>které splní přísné </a:t>
            </a:r>
            <a:r>
              <a:rPr lang="cs-CZ" sz="2400" b="1" dirty="0" smtClean="0">
                <a:solidFill>
                  <a:schemeClr val="tx1"/>
                </a:solidFill>
              </a:rPr>
              <a:t>kvalitativní </a:t>
            </a:r>
            <a:r>
              <a:rPr lang="cs-CZ" sz="2400" dirty="0" smtClean="0">
                <a:solidFill>
                  <a:schemeClr val="tx1"/>
                </a:solidFill>
              </a:rPr>
              <a:t>a </a:t>
            </a:r>
            <a:r>
              <a:rPr lang="cs-CZ" sz="2400" b="1" dirty="0" smtClean="0">
                <a:solidFill>
                  <a:schemeClr val="tx1"/>
                </a:solidFill>
              </a:rPr>
              <a:t>legislativní požadavky</a:t>
            </a:r>
          </a:p>
          <a:p>
            <a:pPr marL="342900" indent="-342900" algn="l">
              <a:lnSpc>
                <a:spcPct val="110000"/>
              </a:lnSpc>
            </a:pPr>
            <a:endParaRPr lang="cs-CZ" sz="11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slouží </a:t>
            </a:r>
            <a:r>
              <a:rPr lang="cs-CZ" sz="2400" dirty="0">
                <a:solidFill>
                  <a:schemeClr val="tx1"/>
                </a:solidFill>
              </a:rPr>
              <a:t>spotřebitelům a odběratelům </a:t>
            </a:r>
            <a:r>
              <a:rPr lang="cs-CZ" sz="2400" b="1" dirty="0">
                <a:solidFill>
                  <a:schemeClr val="tx1"/>
                </a:solidFill>
              </a:rPr>
              <a:t>k lepší orientaci na </a:t>
            </a:r>
            <a:r>
              <a:rPr lang="cs-CZ" sz="2400" b="1" dirty="0" smtClean="0">
                <a:solidFill>
                  <a:schemeClr val="tx1"/>
                </a:solidFill>
              </a:rPr>
              <a:t>trhu </a:t>
            </a:r>
            <a:r>
              <a:rPr lang="cs-CZ" sz="2400" dirty="0" smtClean="0">
                <a:solidFill>
                  <a:schemeClr val="tx1"/>
                </a:solidFill>
              </a:rPr>
              <a:t>mezi běžně dostupnými výrobky</a:t>
            </a:r>
          </a:p>
          <a:p>
            <a:pPr marL="342900" indent="-342900" algn="l">
              <a:lnSpc>
                <a:spcPct val="110000"/>
              </a:lnSpc>
              <a:buFont typeface="Wingdings" pitchFamily="2" charset="2"/>
              <a:buChar char="§"/>
            </a:pPr>
            <a:endParaRPr lang="cs-CZ" sz="11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administrátorem je Státní zemědělský intervenční fond, Oddělení podpory značek KLASA a Regionální potravina 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  <a:cs typeface="Andalus" pitchFamily="18" charset="-78"/>
              </a:rPr>
              <a:t>Nadstandardní kvalitativní charakteristika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496944" cy="4680520"/>
          </a:xfrm>
          <a:noFill/>
        </p:spPr>
        <p:txBody>
          <a:bodyPr>
            <a:normAutofit/>
          </a:bodyPr>
          <a:lstStyle/>
          <a:p>
            <a:pPr algn="l"/>
            <a:endParaRPr lang="cs-CZ" sz="2400" b="1" dirty="0" smtClean="0"/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zvyšuje </a:t>
            </a:r>
            <a:r>
              <a:rPr lang="cs-CZ" sz="2400" b="1" dirty="0" smtClean="0">
                <a:solidFill>
                  <a:schemeClr val="tx1"/>
                </a:solidFill>
              </a:rPr>
              <a:t>přidanou hodnotu výrobku </a:t>
            </a:r>
            <a:r>
              <a:rPr lang="cs-CZ" sz="2400" dirty="0" smtClean="0">
                <a:solidFill>
                  <a:schemeClr val="tx1"/>
                </a:solidFill>
              </a:rPr>
              <a:t>a </a:t>
            </a:r>
            <a:r>
              <a:rPr lang="cs-CZ" sz="2400" b="1" dirty="0" smtClean="0">
                <a:solidFill>
                  <a:schemeClr val="tx1"/>
                </a:solidFill>
              </a:rPr>
              <a:t>zaručuje jeho jedinečnost</a:t>
            </a:r>
          </a:p>
          <a:p>
            <a:pPr algn="l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l"/>
            <a:r>
              <a:rPr lang="cs-CZ" sz="2000" b="1" dirty="0" smtClean="0"/>
              <a:t> </a:t>
            </a:r>
            <a:r>
              <a:rPr lang="cs-CZ" sz="2800" b="1" i="1" dirty="0" smtClean="0">
                <a:solidFill>
                  <a:schemeClr val="tx2"/>
                </a:solidFill>
              </a:rPr>
              <a:t>Příkladem jsou: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technologie výroby – ruční zpracování, tradice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moderní postupy výroby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různá ocenění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složky obohacující výrobek – vláknina, vitamíny</a:t>
            </a:r>
          </a:p>
          <a:p>
            <a:pPr marL="342900" indent="-342900" algn="l"/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  <a:cs typeface="Andalus" pitchFamily="18" charset="-78"/>
              </a:rPr>
              <a:t>Jak získat značku KLASA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488832" cy="4680520"/>
          </a:xfrm>
          <a:noFill/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endParaRPr lang="cs-CZ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600" dirty="0" smtClean="0">
                <a:solidFill>
                  <a:schemeClr val="tx1"/>
                </a:solidFill>
              </a:rPr>
              <a:t>žadatel nalezne veškeré informace a formuláře na </a:t>
            </a:r>
            <a:r>
              <a:rPr lang="cs-CZ" sz="2600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600" dirty="0" err="1" smtClean="0">
                <a:solidFill>
                  <a:schemeClr val="tx1"/>
                </a:solidFill>
                <a:hlinkClick r:id="rId2"/>
              </a:rPr>
              <a:t>eklasa.cz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600" dirty="0" smtClean="0">
              <a:solidFill>
                <a:schemeClr val="tx1"/>
              </a:solidFill>
            </a:endParaRPr>
          </a:p>
          <a:p>
            <a:pPr algn="l"/>
            <a:r>
              <a:rPr lang="cs-CZ" sz="2600" b="1" i="1" dirty="0" smtClean="0">
                <a:solidFill>
                  <a:schemeClr val="tx2"/>
                </a:solidFill>
              </a:rPr>
              <a:t>Dokumentace zahrnuje: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část B (Identifikační údaje)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část C (Čestné prohlášení)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část D (Technická dokumentace)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výpis z Obchodního resp. Živnostenského rejstříku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certifikát systému managementu jakosti nebo bezpečnosti potravin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laboratorní rozbory z akreditované laboratoře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fotodokumentaci výrobku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cs-CZ" sz="2600" dirty="0" smtClean="0">
                <a:solidFill>
                  <a:schemeClr val="tx1"/>
                </a:solidFill>
              </a:rPr>
              <a:t>grafický návrh obalu výrobku</a:t>
            </a:r>
          </a:p>
          <a:p>
            <a:pPr marL="342900" indent="-342900" algn="l"/>
            <a:endParaRPr lang="cs-CZ" sz="2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600" dirty="0" smtClean="0">
                <a:solidFill>
                  <a:schemeClr val="tx1"/>
                </a:solidFill>
              </a:rPr>
              <a:t>Kompletní dokumentaci </a:t>
            </a:r>
            <a:r>
              <a:rPr lang="cs-CZ" sz="2600" b="1" dirty="0" smtClean="0">
                <a:solidFill>
                  <a:schemeClr val="tx1"/>
                </a:solidFill>
              </a:rPr>
              <a:t>předloží</a:t>
            </a:r>
            <a:r>
              <a:rPr lang="cs-CZ" sz="2600" dirty="0" smtClean="0">
                <a:solidFill>
                  <a:schemeClr val="tx1"/>
                </a:solidFill>
              </a:rPr>
              <a:t> žadatel </a:t>
            </a:r>
            <a:r>
              <a:rPr lang="cs-CZ" sz="2600" b="1" dirty="0" smtClean="0">
                <a:solidFill>
                  <a:schemeClr val="tx1"/>
                </a:solidFill>
              </a:rPr>
              <a:t>administrátorovi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270576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</a:rPr>
              <a:t>Hodnotitelská komise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7920880" cy="5040560"/>
          </a:xfrm>
          <a:noFill/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l">
              <a:lnSpc>
                <a:spcPct val="17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žádost je po kontrole odeslána </a:t>
            </a:r>
            <a:r>
              <a:rPr lang="cs-CZ" sz="2400" b="1" dirty="0" smtClean="0">
                <a:solidFill>
                  <a:schemeClr val="tx1"/>
                </a:solidFill>
              </a:rPr>
              <a:t>na posouzení Hodnotitelské komisi  </a:t>
            </a:r>
          </a:p>
          <a:p>
            <a:pPr marL="342900" lvl="1" indent="-342900" algn="l"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tx1"/>
                </a:solidFill>
              </a:rPr>
              <a:t>doporučuje</a:t>
            </a:r>
            <a:r>
              <a:rPr lang="cs-CZ" sz="2400" dirty="0" smtClean="0">
                <a:solidFill>
                  <a:schemeClr val="tx1"/>
                </a:solidFill>
              </a:rPr>
              <a:t> udělení značky </a:t>
            </a:r>
            <a:r>
              <a:rPr lang="cs-CZ" sz="2400" b="1" dirty="0" smtClean="0">
                <a:solidFill>
                  <a:schemeClr val="tx1"/>
                </a:solidFill>
              </a:rPr>
              <a:t>ministrovi zemědělství</a:t>
            </a:r>
          </a:p>
          <a:p>
            <a:pPr marL="342900" lvl="1" indent="-342900" algn="l"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složena z řad odborníků v oblasti potravinářství (zástupci Ministerstva zemědělství, Potravinářské komory, kontrolních orgánů SVS a SZPI, VŠCHT a dalších)</a:t>
            </a:r>
          </a:p>
          <a:p>
            <a:pPr algn="l"/>
            <a:endParaRPr lang="cs-CZ" sz="2800" b="1" dirty="0" smtClean="0"/>
          </a:p>
          <a:p>
            <a:pPr marL="0" lvl="1" algn="l">
              <a:lnSpc>
                <a:spcPct val="110000"/>
              </a:lnSpc>
            </a:pPr>
            <a:r>
              <a:rPr lang="cs-CZ" sz="2600" b="1" i="1" dirty="0" smtClean="0">
                <a:solidFill>
                  <a:schemeClr val="tx2"/>
                </a:solidFill>
              </a:rPr>
              <a:t>Hodnotí se: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prokázaní nadstandardní kvalitativní charakteristiky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cs-CZ" sz="13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zaslaná dokumentace</a:t>
            </a:r>
          </a:p>
          <a:p>
            <a:pPr marL="342900" indent="-342900" algn="l"/>
            <a:endParaRPr lang="cs-CZ" sz="13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samotný výrobek včetně senzorické stránky a obalu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270576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</a:rPr>
              <a:t>Platnost značky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056784" cy="468052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značka je </a:t>
            </a:r>
            <a:r>
              <a:rPr lang="cs-CZ" sz="2400" b="1" dirty="0" smtClean="0">
                <a:solidFill>
                  <a:schemeClr val="tx1"/>
                </a:solidFill>
              </a:rPr>
              <a:t>propůjčována výrobci na 3 roky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vlastnictví může být prodlouženo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odebrání při zhoršení kvality či porušení podmínek </a:t>
            </a:r>
          </a:p>
          <a:p>
            <a:pPr marL="342900" indent="-342900" algn="l"/>
            <a:endParaRPr lang="cs-CZ" sz="2400" dirty="0">
              <a:solidFill>
                <a:schemeClr val="tx1"/>
              </a:solidFill>
            </a:endParaRPr>
          </a:p>
          <a:p>
            <a:pPr marL="342900" indent="-342900" algn="l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1268760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</a:rPr>
              <a:t>Kontrola dodržování Pravidel pro udělování národní značky KLASA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7056784" cy="468052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pravidelná kontrola dozorových orgánů</a:t>
            </a: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endParaRPr lang="cs-CZ" sz="12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první kontrola nově oceněných výrobků probíhá vždy </a:t>
            </a:r>
            <a:r>
              <a:rPr lang="cs-CZ" sz="2400" b="1" dirty="0" smtClean="0">
                <a:solidFill>
                  <a:schemeClr val="tx1"/>
                </a:solidFill>
              </a:rPr>
              <a:t>nejpozději do 6 měsíců </a:t>
            </a:r>
            <a:r>
              <a:rPr lang="cs-CZ" sz="2400" dirty="0" smtClean="0">
                <a:solidFill>
                  <a:schemeClr val="tx1"/>
                </a:solidFill>
              </a:rPr>
              <a:t>od udělení značky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12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protokoly z těchto kontrol zasílají jednotlivé inspektoráty  automaticky administrátorovi značky</a:t>
            </a:r>
          </a:p>
          <a:p>
            <a:pPr marL="342900" lvl="1" indent="-342900" algn="l">
              <a:lnSpc>
                <a:spcPct val="11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marL="342900" lvl="1" indent="-342900" algn="l">
              <a:lnSpc>
                <a:spcPct val="110000"/>
              </a:lnSpc>
            </a:pPr>
            <a:r>
              <a:rPr lang="cs-CZ" sz="2600" b="1" i="1" dirty="0" smtClean="0">
                <a:solidFill>
                  <a:schemeClr val="tx2"/>
                </a:solidFill>
              </a:rPr>
              <a:t>Kontroluje:</a:t>
            </a: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Státní zemědělská a potravinářská inspekce</a:t>
            </a: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Státní veterinární správa</a:t>
            </a:r>
          </a:p>
          <a:p>
            <a:pPr marL="342900" indent="-342900" algn="l"/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512168"/>
          </a:xfrm>
        </p:spPr>
        <p:txBody>
          <a:bodyPr>
            <a:normAutofit/>
          </a:bodyPr>
          <a:lstStyle/>
          <a:p>
            <a:pPr algn="l"/>
            <a:r>
              <a:rPr lang="cs-CZ" sz="3600" b="1" i="1" dirty="0" smtClean="0">
                <a:solidFill>
                  <a:srgbClr val="C00000"/>
                </a:solidFill>
              </a:rPr>
              <a:t>Kolik je oceněných výrobců a výrobků?</a:t>
            </a:r>
            <a:endParaRPr lang="cs-CZ" sz="3600" b="1" i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7056784" cy="468052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v současné době se počet oceněných výrobků značkou KLASA pohybuje mezi 1100 – 1200 výrobků od cca 220 výrobců</a:t>
            </a: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stav k 30.8.2013: </a:t>
            </a:r>
            <a:r>
              <a:rPr lang="cs-CZ" sz="2400" b="1" dirty="0" smtClean="0">
                <a:solidFill>
                  <a:schemeClr val="tx1"/>
                </a:solidFill>
              </a:rPr>
              <a:t>1189 výrobků </a:t>
            </a:r>
            <a:r>
              <a:rPr lang="cs-CZ" sz="2400" dirty="0" smtClean="0">
                <a:solidFill>
                  <a:schemeClr val="tx1"/>
                </a:solidFill>
              </a:rPr>
              <a:t>od </a:t>
            </a:r>
            <a:r>
              <a:rPr lang="cs-CZ" sz="2400" b="1" dirty="0" smtClean="0">
                <a:solidFill>
                  <a:schemeClr val="tx1"/>
                </a:solidFill>
              </a:rPr>
              <a:t>226 výrobců</a:t>
            </a:r>
          </a:p>
          <a:p>
            <a:pPr marL="342900" lvl="1" indent="-342900" algn="l">
              <a:lnSpc>
                <a:spcPct val="110000"/>
              </a:lnSpc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342900" lvl="1" indent="-342900" algn="l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podrobné informace na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eklasa.cz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41168"/>
            <a:ext cx="1656000" cy="1656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451</Words>
  <Application>Microsoft Office PowerPoint</Application>
  <PresentationFormat>Předvádění na obrazovce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 PREZENTACE ZNAČEK KLASA                                 A REGIONÁLNÍ POTRAVINA   Seminář „Kvalitní a bezpečné potraviny“ 30.8.2013, Země živitelka, České Budějovice </vt:lpstr>
      <vt:lpstr>Prezentace aplikace PowerPoint</vt:lpstr>
      <vt:lpstr>Obecné informace</vt:lpstr>
      <vt:lpstr>Nadstandardní kvalitativní charakteristika</vt:lpstr>
      <vt:lpstr>Jak získat značku KLASA</vt:lpstr>
      <vt:lpstr>Hodnotitelská komise</vt:lpstr>
      <vt:lpstr>Platnost značky</vt:lpstr>
      <vt:lpstr>Kontrola dodržování Pravidel pro udělování národní značky KLASA</vt:lpstr>
      <vt:lpstr>Kolik je oceněných výrobců a výrobků?</vt:lpstr>
      <vt:lpstr>Prezentace aplikace PowerPoint</vt:lpstr>
      <vt:lpstr>Projekt Regionální potravina</vt:lpstr>
      <vt:lpstr>Soutěže o značku Regionální potravina</vt:lpstr>
      <vt:lpstr>Prezentace aplikace PowerPoint</vt:lpstr>
      <vt:lpstr>Soutěžní kategorie</vt:lpstr>
      <vt:lpstr>Kdo uděluje značku Regionální potravina?</vt:lpstr>
      <vt:lpstr>Počet oceněných výrobků</vt:lpstr>
      <vt:lpstr>Děkuji za pozornost</vt:lpstr>
    </vt:vector>
  </TitlesOfParts>
  <Company>Státní zemědělský intervenční fond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Stingl Marek</dc:creator>
  <cp:lastModifiedBy>Beránková Jana</cp:lastModifiedBy>
  <cp:revision>82</cp:revision>
  <dcterms:created xsi:type="dcterms:W3CDTF">2013-08-08T12:22:21Z</dcterms:created>
  <dcterms:modified xsi:type="dcterms:W3CDTF">2013-09-04T13:36:42Z</dcterms:modified>
</cp:coreProperties>
</file>