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74" r:id="rId4"/>
    <p:sldId id="258" r:id="rId5"/>
    <p:sldId id="293" r:id="rId6"/>
    <p:sldId id="259" r:id="rId7"/>
    <p:sldId id="294" r:id="rId8"/>
    <p:sldId id="295" r:id="rId9"/>
    <p:sldId id="296" r:id="rId10"/>
    <p:sldId id="300" r:id="rId11"/>
    <p:sldId id="301" r:id="rId12"/>
    <p:sldId id="302" r:id="rId13"/>
    <p:sldId id="303" r:id="rId14"/>
    <p:sldId id="297" r:id="rId15"/>
    <p:sldId id="298" r:id="rId16"/>
    <p:sldId id="299" r:id="rId17"/>
    <p:sldId id="290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20" autoAdjust="0"/>
    <p:restoredTop sz="94660"/>
  </p:normalViewPr>
  <p:slideViewPr>
    <p:cSldViewPr>
      <p:cViewPr>
        <p:scale>
          <a:sx n="73" d="100"/>
          <a:sy n="73" d="100"/>
        </p:scale>
        <p:origin x="-47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FA997-AC1D-4E8B-8CA9-6EED68DD1D94}" type="datetimeFigureOut">
              <a:rPr lang="cs-CZ" smtClean="0"/>
              <a:t>4.9.2013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48A6DF-7FF6-4650-864C-F1FE5DD5EC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289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FB62B4-3BD8-465F-8093-997A0A09AC2A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12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E89EF8-6411-4A82-9AB5-FB4DC2B936CE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CC1E120-5AC8-4961-9073-D857F94ABA9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1FB62B4-3BD8-465F-8093-997A0A09AC2A}" type="slidenum">
              <a:rPr lang="cs-CZ" smtClean="0"/>
              <a:pPr eaLnBrk="1" hangingPunct="1"/>
              <a:t>18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dirty="0" smtClean="0"/>
              <a:t>Kliknutím lze upravit styl předlohy.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  <a:extLst/>
          </a:lstStyle>
          <a:p>
            <a:r>
              <a:rPr kumimoji="0" lang="cs-CZ" dirty="0" smtClean="0"/>
              <a:t>Kliknutím </a:t>
            </a:r>
            <a:r>
              <a:rPr kumimoji="0" lang="cs-CZ" dirty="0" err="1" smtClean="0"/>
              <a:t>lzeupravit</a:t>
            </a:r>
            <a:r>
              <a:rPr kumimoji="0" lang="cs-CZ" dirty="0" smtClean="0"/>
              <a:t> styl.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dirty="0" smtClean="0"/>
              <a:t>Kliknutím lze upravit styly předlohy textu.</a:t>
            </a:r>
          </a:p>
          <a:p>
            <a:pPr lvl="1" eaLnBrk="1" latinLnBrk="0" hangingPunct="1"/>
            <a:r>
              <a:rPr lang="cs-CZ" dirty="0" smtClean="0"/>
              <a:t>Druhá úroveň</a:t>
            </a:r>
          </a:p>
          <a:p>
            <a:pPr lvl="2" eaLnBrk="1" latinLnBrk="0" hangingPunct="1"/>
            <a:r>
              <a:rPr lang="cs-CZ" dirty="0" smtClean="0"/>
              <a:t>Třetí úroveň</a:t>
            </a:r>
          </a:p>
          <a:p>
            <a:pPr lvl="3" eaLnBrk="1" latinLnBrk="0" hangingPunct="1"/>
            <a:r>
              <a:rPr lang="cs-CZ" dirty="0" smtClean="0"/>
              <a:t>Čtvrtá úroveň</a:t>
            </a:r>
          </a:p>
          <a:p>
            <a:pPr lvl="4" eaLnBrk="1" latinLnBrk="0" hangingPunct="1"/>
            <a:r>
              <a:rPr lang="cs-CZ" dirty="0" smtClean="0"/>
              <a:t>Pátá úroveň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25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75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eaLnBrk="1" latinLnBrk="0" hangingPunct="1"/>
            <a:fld id="{8F6BCBE8-30B0-4476-8762-9236B142003A}" type="datetimeFigureOut">
              <a:rPr lang="en-US" smtClean="0"/>
              <a:pPr eaLnBrk="1" latinLnBrk="0" hangingPunct="1"/>
              <a:t>9/4/2013</a:t>
            </a:fld>
            <a:endParaRPr lang="en-US" sz="1100" dirty="0">
              <a:solidFill>
                <a:schemeClr val="tx2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 eaLnBrk="1" latinLnBrk="0" hangingPunct="1"/>
            <a:fld id="{09CEB3EB-F4F2-46F4-8867-D3C68411A9A0}" type="slidenum">
              <a:rPr kumimoji="0" lang="en-US" smtClean="0"/>
              <a:pPr algn="l" eaLnBrk="1" latinLnBrk="0" hangingPunct="1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5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000" b="1" kern="1200" spc="-100" baseline="0">
          <a:solidFill>
            <a:schemeClr val="tx2">
              <a:satMod val="200000"/>
            </a:schemeClr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Aktuální problematika veterinární kontroly potravin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MVDr. Jan Váňa</a:t>
            </a:r>
          </a:p>
          <a:p>
            <a:r>
              <a:rPr lang="cs-CZ" dirty="0" smtClean="0"/>
              <a:t>Státní veterinární správa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478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Drůbeží maso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Aféra s podáváním nepovoleného léčiva drůbeži – brojlerům ve výkrmu</a:t>
            </a:r>
          </a:p>
          <a:p>
            <a:pPr lvl="1"/>
            <a:r>
              <a:rPr lang="cs-CZ" dirty="0" smtClean="0"/>
              <a:t>Látka </a:t>
            </a:r>
            <a:r>
              <a:rPr lang="cs-CZ" dirty="0" err="1" smtClean="0"/>
              <a:t>Metronidazol</a:t>
            </a:r>
            <a:r>
              <a:rPr lang="cs-CZ" dirty="0" smtClean="0"/>
              <a:t> může mít negativní účinky na lidské zdraví</a:t>
            </a:r>
          </a:p>
          <a:p>
            <a:pPr lvl="1"/>
            <a:r>
              <a:rPr lang="cs-CZ" dirty="0" smtClean="0"/>
              <a:t>Zjištěno a zveřejněno v Polsku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10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28585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Drůbeží maso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Reakce ze </a:t>
            </a:r>
            <a:r>
              <a:rPr lang="cs-CZ" dirty="0"/>
              <a:t>strany </a:t>
            </a:r>
            <a:r>
              <a:rPr lang="cs-CZ" dirty="0" smtClean="0"/>
              <a:t>SVS - připravena mimořádná kontrolní akce zaměřená na:</a:t>
            </a:r>
          </a:p>
          <a:p>
            <a:pPr lvl="1"/>
            <a:r>
              <a:rPr lang="cs-CZ" dirty="0"/>
              <a:t>kontrolu označení drůbežího masa </a:t>
            </a:r>
          </a:p>
          <a:p>
            <a:pPr lvl="1"/>
            <a:r>
              <a:rPr lang="cs-CZ" dirty="0" smtClean="0"/>
              <a:t>dodržení </a:t>
            </a:r>
            <a:r>
              <a:rPr lang="cs-CZ" dirty="0"/>
              <a:t>teplotního řetězce </a:t>
            </a:r>
          </a:p>
          <a:p>
            <a:pPr lvl="1"/>
            <a:r>
              <a:rPr lang="cs-CZ" dirty="0" smtClean="0"/>
              <a:t>kontrolu </a:t>
            </a:r>
            <a:r>
              <a:rPr lang="cs-CZ" dirty="0"/>
              <a:t>zdravotní nezávadnosti (odběr vzorků – zakázaná látka </a:t>
            </a:r>
            <a:r>
              <a:rPr lang="cs-CZ" dirty="0" smtClean="0"/>
              <a:t>– </a:t>
            </a:r>
            <a:r>
              <a:rPr lang="cs-CZ" dirty="0" err="1" smtClean="0"/>
              <a:t>metronidazol</a:t>
            </a:r>
            <a:r>
              <a:rPr lang="cs-CZ" dirty="0" smtClean="0"/>
              <a:t>), </a:t>
            </a:r>
            <a:r>
              <a:rPr lang="cs-CZ" dirty="0"/>
              <a:t>přičemž v průběhu akce došlo k rozšíření parametrů laboratorních vyšetření </a:t>
            </a:r>
            <a:r>
              <a:rPr lang="cs-CZ" dirty="0" smtClean="0"/>
              <a:t>o vyšetření </a:t>
            </a:r>
            <a:r>
              <a:rPr lang="cs-CZ" dirty="0"/>
              <a:t>na </a:t>
            </a:r>
            <a:r>
              <a:rPr lang="cs-CZ" dirty="0" smtClean="0"/>
              <a:t>chloramfenikol </a:t>
            </a:r>
            <a:r>
              <a:rPr lang="cs-CZ" dirty="0"/>
              <a:t>a RIL </a:t>
            </a:r>
            <a:r>
              <a:rPr lang="cs-CZ" dirty="0" smtClean="0"/>
              <a:t>(RIL i u masných výrobků, nejen u syrového masa)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11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54581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Drůbeží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graphicFrame>
        <p:nvGraphicFramePr>
          <p:cNvPr id="10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937320"/>
              </p:ext>
            </p:extLst>
          </p:nvPr>
        </p:nvGraphicFramePr>
        <p:xfrm>
          <a:off x="467545" y="1196746"/>
          <a:ext cx="8424934" cy="54864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028004"/>
                <a:gridCol w="1053238"/>
                <a:gridCol w="4343692"/>
              </a:tblGrid>
              <a:tr h="36000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kontrol</a:t>
                      </a:r>
                      <a:endParaRPr lang="cs-CZ" dirty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130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dirty="0" smtClean="0"/>
                        <a:t>Z toho s odběrem vzorků</a:t>
                      </a:r>
                      <a:endParaRPr lang="cs-CZ" dirty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88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odebraných vzorků</a:t>
                      </a:r>
                      <a:endParaRPr lang="cs-CZ" dirty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vyšetření celkem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297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Vyšetření</a:t>
                      </a:r>
                      <a:r>
                        <a:rPr lang="cs-CZ" baseline="0" dirty="0" smtClean="0"/>
                        <a:t> v ÚSKVBL </a:t>
                      </a:r>
                      <a:endParaRPr lang="cs-CZ" dirty="0" smtClean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(60 </a:t>
                      </a:r>
                      <a:r>
                        <a:rPr lang="cs-CZ" dirty="0" err="1" smtClean="0"/>
                        <a:t>nitroimidazoly</a:t>
                      </a:r>
                      <a:r>
                        <a:rPr lang="cs-CZ" dirty="0" smtClean="0"/>
                        <a:t>, 60 chloramfenikol)</a:t>
                      </a:r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Vyšetření v SVÚ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177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Drůbeží maso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149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cs-CZ" dirty="0" smtClean="0"/>
                        <a:t>Vyšetření na RIL – 3× pozitivní vzorek </a:t>
                      </a:r>
                      <a:r>
                        <a:rPr lang="cs-CZ" baseline="0" dirty="0" smtClean="0"/>
                        <a:t>z jedné šarže  – </a:t>
                      </a:r>
                      <a:r>
                        <a:rPr lang="cs-CZ" baseline="0" dirty="0" err="1" smtClean="0"/>
                        <a:t>doxycyclin</a:t>
                      </a:r>
                      <a:r>
                        <a:rPr lang="cs-CZ" baseline="0" dirty="0" smtClean="0"/>
                        <a:t> (maso původ PL)</a:t>
                      </a:r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Masné výrobky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odbavených zásilek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Počet neuvolněných zásilek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Uvolněné</a:t>
                      </a:r>
                      <a:r>
                        <a:rPr lang="cs-CZ" baseline="0" dirty="0" smtClean="0"/>
                        <a:t> množství</a:t>
                      </a:r>
                      <a:endParaRPr lang="cs-CZ" dirty="0" smtClean="0"/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2010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tun</a:t>
                      </a:r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Neuvolněné množství</a:t>
                      </a:r>
                    </a:p>
                  </a:txBody>
                  <a:tcPr marL="138518" marR="138518"/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0,58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tun</a:t>
                      </a:r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Procento nevyhov.</a:t>
                      </a:r>
                      <a:r>
                        <a:rPr lang="cs-CZ" baseline="0" dirty="0" smtClean="0"/>
                        <a:t> zásilek</a:t>
                      </a:r>
                      <a:endParaRPr lang="cs-CZ" dirty="0" smtClean="0"/>
                    </a:p>
                  </a:txBody>
                  <a:tcPr marL="138518" marR="138518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tabLst>
                          <a:tab pos="468000" algn="dec"/>
                        </a:tabLst>
                      </a:pPr>
                      <a:r>
                        <a:rPr kumimoji="0" lang="cs-CZ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1,2%</a:t>
                      </a:r>
                      <a:endParaRPr kumimoji="0" lang="cs-CZ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8518" marR="138518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38518" marR="1385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11002054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344885"/>
          </a:xfr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Drůbeží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13</a:t>
            </a:fld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Závady byly spíše administrativního charakteru (chybějící doklady), prošlé zboží.</a:t>
            </a:r>
          </a:p>
          <a:p>
            <a:r>
              <a:rPr lang="cs-CZ" dirty="0" smtClean="0"/>
              <a:t>V jednom případě zboží s obsahem reziduí léčiv</a:t>
            </a:r>
          </a:p>
          <a:p>
            <a:r>
              <a:rPr lang="cs-CZ" dirty="0" smtClean="0"/>
              <a:t>Vyměřené pokuty v řádech tisíců (administrativa) a statisíce (RIL)</a:t>
            </a:r>
          </a:p>
        </p:txBody>
      </p:sp>
    </p:spTree>
    <p:extLst>
      <p:ext uri="{BB962C8B-B14F-4D97-AF65-F5344CB8AC3E}">
        <p14:creationId xmlns:p14="http://schemas.microsoft.com/office/powerpoint/2010/main" val="42230162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Transglutamináza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Enzym, jehož používání v potravinářství v EU je nedořešené. </a:t>
            </a:r>
          </a:p>
          <a:p>
            <a:r>
              <a:rPr lang="cs-CZ" dirty="0" smtClean="0"/>
              <a:t>Některé státy jej za stanovených podmínek povolují.</a:t>
            </a:r>
          </a:p>
          <a:p>
            <a:r>
              <a:rPr lang="cs-CZ" dirty="0" smtClean="0"/>
              <a:t>V ČR nejsou podmínky stanoveny globálně, povolení je v kompetenci </a:t>
            </a:r>
            <a:r>
              <a:rPr lang="cs-CZ" dirty="0" err="1" smtClean="0"/>
              <a:t>MZd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Diskuze, zda jde o pomocnou, či přídatnou látku</a:t>
            </a:r>
          </a:p>
          <a:p>
            <a:r>
              <a:rPr lang="cs-CZ" dirty="0" smtClean="0"/>
              <a:t>V mléčných výrobcích pravděpodobně zůstává aktivní </a:t>
            </a:r>
            <a:r>
              <a:rPr lang="cs-CZ" dirty="0" smtClean="0">
                <a:sym typeface="Wingdings" pitchFamily="2" charset="2"/>
              </a:rPr>
              <a:t> přídatná látka – nelze – není na seznamu přídatných látek.</a:t>
            </a:r>
          </a:p>
          <a:p>
            <a:r>
              <a:rPr lang="cs-CZ" dirty="0" smtClean="0">
                <a:sym typeface="Wingdings" pitchFamily="2" charset="2"/>
              </a:rPr>
              <a:t>Aktivní enzym může mít negativní účinky pro </a:t>
            </a:r>
            <a:r>
              <a:rPr lang="cs-CZ" dirty="0" err="1" smtClean="0">
                <a:sym typeface="Wingdings" pitchFamily="2" charset="2"/>
              </a:rPr>
              <a:t>celiaky</a:t>
            </a:r>
            <a:r>
              <a:rPr lang="cs-CZ" dirty="0" smtClean="0">
                <a:sym typeface="Wingdings" pitchFamily="2" charset="2"/>
              </a:rPr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14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605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Fermentovaná rýže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Nelze používat jako přídatnou látku (není na seznamu barviv)</a:t>
            </a:r>
          </a:p>
          <a:p>
            <a:r>
              <a:rPr lang="cs-CZ" dirty="0" smtClean="0"/>
              <a:t>Jde o produkt uváděný na trh EU jako potravinový doplněk.</a:t>
            </a:r>
          </a:p>
          <a:p>
            <a:r>
              <a:rPr lang="cs-CZ" dirty="0" smtClean="0"/>
              <a:t>Distributor v ČR produkt prodává jako potravinu s barvícím účinkem.</a:t>
            </a:r>
          </a:p>
          <a:p>
            <a:r>
              <a:rPr lang="cs-CZ" dirty="0" smtClean="0"/>
              <a:t>Spolupráce s </a:t>
            </a:r>
            <a:r>
              <a:rPr lang="cs-CZ" dirty="0" err="1" smtClean="0"/>
              <a:t>MZd</a:t>
            </a:r>
            <a:r>
              <a:rPr lang="cs-CZ" dirty="0" smtClean="0"/>
              <a:t> a SZPI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15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31220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podniků na inspekci RF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Mnohé podniky mají zájem o vývoz d RF</a:t>
            </a:r>
          </a:p>
          <a:p>
            <a:r>
              <a:rPr lang="cs-CZ" dirty="0" smtClean="0"/>
              <a:t>Před uvedením na seznam se musí podrobit inspekci ze strany RF.</a:t>
            </a:r>
          </a:p>
          <a:p>
            <a:r>
              <a:rPr lang="cs-CZ" dirty="0" smtClean="0"/>
              <a:t>SVS prověřuje předem takové podniky a posuzuje, zda splňují požadavky legislativy RF</a:t>
            </a:r>
          </a:p>
          <a:p>
            <a:r>
              <a:rPr lang="cs-CZ" dirty="0" smtClean="0"/>
              <a:t>Specifikem je, že celý řetězec podniků (</a:t>
            </a:r>
            <a:r>
              <a:rPr lang="cs-CZ" dirty="0" err="1" smtClean="0"/>
              <a:t>dodavatelé-odběratelé</a:t>
            </a:r>
            <a:r>
              <a:rPr lang="cs-CZ" dirty="0" smtClean="0"/>
              <a:t> ŽP) musí být na seznamu RF. Jednoznačně musí být zajištěna identifikovatelnost produktů v jakékoli fázi zpracování.</a:t>
            </a:r>
          </a:p>
          <a:p>
            <a:r>
              <a:rPr lang="cs-CZ" dirty="0" smtClean="0"/>
              <a:t>Odlišné požadavky na laboratorní vyšetřování (parametry).</a:t>
            </a:r>
          </a:p>
          <a:p>
            <a:r>
              <a:rPr lang="cs-CZ" dirty="0" smtClean="0"/>
              <a:t>Výrobci musí prokázat, že jsou schopni požadavky splnit – výroba „na nečisto“ jako pro RF.</a:t>
            </a:r>
          </a:p>
          <a:p>
            <a:r>
              <a:rPr lang="cs-CZ" dirty="0" smtClean="0"/>
              <a:t>Vlastní inspekce ze strany RF opakovaně odložena.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16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640208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772400" cy="914400"/>
          </a:xfr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Závěr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484784"/>
            <a:ext cx="7772400" cy="496855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cs-CZ" sz="3200" dirty="0" smtClean="0"/>
              <a:t>Cílem veterinární správy je zajištění dozoru nad segmentem potravin živočišného původu jak z pohledu zdravotní nezávadnosti, tak jakosti.</a:t>
            </a:r>
          </a:p>
          <a:p>
            <a:pPr lvl="0"/>
            <a:r>
              <a:rPr lang="cs-CZ" sz="3200" dirty="0" smtClean="0"/>
              <a:t>I když mnohé zjištěné nedostatky spotřebitele nemusí přímo ohrozit, je jim věnována pozornost.</a:t>
            </a:r>
          </a:p>
          <a:p>
            <a:pPr lvl="0"/>
            <a:r>
              <a:rPr lang="cs-CZ" sz="3200" dirty="0" smtClean="0"/>
              <a:t>Svým dozorem a vymáháním dodržování legislativních pravidel se SVS snaží vytvořit nediskriminační prostředí pro všechny podnikající subjekty.</a:t>
            </a:r>
          </a:p>
          <a:p>
            <a:pPr lvl="0"/>
            <a:r>
              <a:rPr lang="cs-CZ" sz="3200" dirty="0" smtClean="0"/>
              <a:t>Snažíme se napomáhat rozšíření tržního prostoru pro podniky, které mají zájem </a:t>
            </a:r>
            <a:r>
              <a:rPr lang="cs-CZ" sz="3200" smtClean="0"/>
              <a:t>o export </a:t>
            </a:r>
            <a:r>
              <a:rPr lang="cs-CZ" sz="3200" dirty="0" smtClean="0"/>
              <a:t>do RF.</a:t>
            </a:r>
            <a:endParaRPr lang="cs-CZ" sz="3200" dirty="0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610600" y="6416675"/>
            <a:ext cx="457200" cy="3651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anchor="b"/>
          <a:lstStyle>
            <a:defPPr>
              <a:defRPr lang="en-US"/>
            </a:defPPr>
            <a:lvl1pPr marL="0" algn="l" defTabSz="914400" rtl="0" eaLnBrk="0" latinLnBrk="0" hangingPunct="0">
              <a:defRPr kumimoji="0"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defTabSz="914400" rtl="0" eaLnBrk="0" latinLnBrk="0" hangingPunct="0"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17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50903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18</a:t>
            </a:fld>
            <a:endParaRPr lang="cs-CZ" smtClean="0"/>
          </a:p>
        </p:txBody>
      </p:sp>
      <p:sp>
        <p:nvSpPr>
          <p:cNvPr id="12290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827584" y="5316630"/>
            <a:ext cx="7772400" cy="1508760"/>
          </a:xfrm>
        </p:spPr>
        <p:txBody>
          <a:bodyPr anchor="t" anchorCtr="0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480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vert="horz" anchor="t">
            <a:noAutofit/>
          </a:bodyPr>
          <a:lstStyle/>
          <a:p>
            <a:pPr marR="9144"/>
            <a:r>
              <a:rPr lang="cs-CZ" b="1" cap="all" spc="0" dirty="0">
                <a:effectLst>
                  <a:reflection blurRad="12700" stA="34000" endA="740" endPos="53000" dir="5400000" sy="-100000" algn="bl" rotWithShape="0"/>
                </a:effectLst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Zaměření veterinárního dozoru</a:t>
            </a:r>
          </a:p>
          <a:p>
            <a:endParaRPr lang="cs-CZ" dirty="0"/>
          </a:p>
          <a:p>
            <a:r>
              <a:rPr lang="cs-CZ" dirty="0" smtClean="0"/>
              <a:t>Potravinové krize</a:t>
            </a:r>
          </a:p>
          <a:p>
            <a:endParaRPr lang="cs-CZ" dirty="0"/>
          </a:p>
          <a:p>
            <a:r>
              <a:rPr lang="cs-CZ" dirty="0" smtClean="0"/>
              <a:t>Používání sporných látek v potravinách</a:t>
            </a:r>
          </a:p>
          <a:p>
            <a:endParaRPr lang="cs-CZ" dirty="0"/>
          </a:p>
          <a:p>
            <a:r>
              <a:rPr lang="cs-CZ" dirty="0" smtClean="0"/>
              <a:t>Vývoz do Ruské federace a Celní unie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2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9543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0002" y="260648"/>
            <a:ext cx="8640960" cy="1440160"/>
          </a:xfrm>
          <a:effectLst/>
        </p:spPr>
        <p:txBody>
          <a:bodyPr vert="horz" anchor="t">
            <a:norm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Zaměření veterinárního hygienického dozoru</a:t>
            </a:r>
            <a:endParaRPr lang="cs-CZ" b="1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417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Prohlídka jatečných zvířat a zvěřiny</a:t>
            </a:r>
          </a:p>
          <a:p>
            <a:r>
              <a:rPr lang="cs-CZ" dirty="0" smtClean="0"/>
              <a:t>Veterinární dozor nad zpracováním živočišných produktů z pohledu zdravotní nezávadnosti i jakosti.</a:t>
            </a:r>
          </a:p>
          <a:p>
            <a:r>
              <a:rPr lang="cs-CZ" dirty="0" smtClean="0"/>
              <a:t>Dozor nad živočišnými komoditami při uvádění do oběhu (skladování, distribuce, prodej, kontroly exportu, importu – včetně kontrol v místě určení…)</a:t>
            </a:r>
          </a:p>
          <a:p>
            <a:r>
              <a:rPr lang="cs-CZ" dirty="0" smtClean="0"/>
              <a:t>Dozor nad manipulací s vedlejšími produkty živočišného původu.</a:t>
            </a:r>
          </a:p>
          <a:p>
            <a:r>
              <a:rPr lang="cs-CZ" dirty="0" smtClean="0"/>
              <a:t>Spolupráce při tvorbě národní i evropské legislativy.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3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42818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4</a:t>
            </a:fld>
            <a:endParaRPr lang="cs-CZ" dirty="0" smtClean="0"/>
          </a:p>
        </p:txBody>
      </p:sp>
      <p:sp>
        <p:nvSpPr>
          <p:cNvPr id="12290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Potravinové 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105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reflection blurRad="6350" stA="55000" endA="300" endPos="45500" dir="5400000" sy="-100000" algn="bl" rotWithShape="0"/>
                </a:effectLst>
              </a:rPr>
              <a:t>Co rozumíme potravinovou krizí</a:t>
            </a:r>
            <a:endParaRPr lang="cs-CZ" dirty="0"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Mimořádná událost, postihující širokou veřejnost, při které je ohrožena zdravotní nezávadnost potraviny, případně při ní dochází k rozsáhlému klamání spotřebitelů a která logicky může vyústit do nedůvěry spotřebitelů k dané komoditě, k systému výroby i systému dozoru nad ním.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FFB77E9-3953-4C7D-B18B-DE3A4AE5C072}" type="slidenum">
              <a:rPr lang="cs-CZ" smtClean="0"/>
              <a:pPr eaLnBrk="1" hangingPunct="1"/>
              <a:t>5</a:t>
            </a:fld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76343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344885"/>
          </a:xfr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Koňské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6</a:t>
            </a:fld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Rozsáhlý případ – distribuce koňského masa vydávaného za maso hovězí</a:t>
            </a:r>
          </a:p>
          <a:p>
            <a:pPr lvl="1"/>
            <a:r>
              <a:rPr lang="cs-CZ" dirty="0" smtClean="0"/>
              <a:t>Klamání spotřebitele – někteří mohou mít etický problém s konzumací koňského masa</a:t>
            </a:r>
          </a:p>
          <a:p>
            <a:pPr lvl="1"/>
            <a:r>
              <a:rPr lang="cs-CZ" dirty="0" smtClean="0"/>
              <a:t>Ne všechny koně mohou být použiti jako „potravinové zvíře“ – nebezpečí používání léčiv nepovolených pro léčbu jatečných zvířat – riziko výskytu reziduí v mase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225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344885"/>
          </a:xfr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Koňské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7</a:t>
            </a:fld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Okamžitá reakce ze strany SVS</a:t>
            </a:r>
          </a:p>
          <a:p>
            <a:endParaRPr lang="cs-CZ" dirty="0" smtClean="0"/>
          </a:p>
          <a:p>
            <a:pPr lvl="1"/>
            <a:r>
              <a:rPr lang="cs-CZ" dirty="0" smtClean="0"/>
              <a:t>Odběry vzorků, zjišťování přítomnosti nedeklarovaného koňského masa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Příprava koordinované akce EU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Koordinovaný monitoring (racionální využití prostředků a laboratorních kapacit)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744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Koňské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První fáze: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Koordinovaný monitoring EU: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Celkem záchyt: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39678531"/>
              </p:ext>
            </p:extLst>
          </p:nvPr>
        </p:nvGraphicFramePr>
        <p:xfrm>
          <a:off x="4656138" y="1770063"/>
          <a:ext cx="4038639" cy="101092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607260"/>
                <a:gridCol w="1431379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vzorků na koňskou DNA</a:t>
                      </a:r>
                      <a:endParaRPr lang="cs-CZ" dirty="0"/>
                    </a:p>
                  </a:txBody>
                  <a:tcPr marL="71975" marR="7197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61</a:t>
                      </a:r>
                      <a:endParaRPr lang="cs-CZ" dirty="0"/>
                    </a:p>
                  </a:txBody>
                  <a:tcPr marL="71975" marR="71975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 toho pozitivních</a:t>
                      </a:r>
                      <a:endParaRPr lang="cs-CZ" dirty="0"/>
                    </a:p>
                  </a:txBody>
                  <a:tcPr marL="71975" marR="71975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 marL="71975" marR="71975"/>
                </a:tc>
              </a:tr>
            </a:tbl>
          </a:graphicData>
        </a:graphic>
      </p:graphicFrame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8</a:t>
            </a:fld>
            <a:endParaRPr lang="cs-CZ" smtClean="0"/>
          </a:p>
        </p:txBody>
      </p:sp>
      <p:graphicFrame>
        <p:nvGraphicFramePr>
          <p:cNvPr id="10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522634733"/>
              </p:ext>
            </p:extLst>
          </p:nvPr>
        </p:nvGraphicFramePr>
        <p:xfrm>
          <a:off x="4013200" y="3500438"/>
          <a:ext cx="5130850" cy="14833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312368"/>
                <a:gridCol w="18184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vzorků na koňskou 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104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 toho pozitivních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vzorků na </a:t>
                      </a:r>
                      <a:r>
                        <a:rPr lang="cs-CZ" dirty="0" err="1" smtClean="0"/>
                        <a:t>phenylbutazon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8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Z toho pozitivních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Zástupný symbol pro obsah 4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52147233"/>
              </p:ext>
            </p:extLst>
          </p:nvPr>
        </p:nvGraphicFramePr>
        <p:xfrm>
          <a:off x="4013200" y="5589588"/>
          <a:ext cx="5130850" cy="74168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3312368"/>
                <a:gridCol w="1818482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Pozitivních na koňskou DNA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Pozitivních na </a:t>
                      </a:r>
                      <a:r>
                        <a:rPr lang="cs-CZ" dirty="0" err="1" smtClean="0"/>
                        <a:t>phenylbutazon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Přímá spojnice 3"/>
          <p:cNvCxnSpPr/>
          <p:nvPr/>
        </p:nvCxnSpPr>
        <p:spPr>
          <a:xfrm>
            <a:off x="0" y="5301208"/>
            <a:ext cx="91440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0772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7772400" cy="1344885"/>
          </a:xfrm>
          <a:effectLst>
            <a:reflection blurRad="6350" stA="52000" endA="300" endPos="35000" dir="5400000" sy="-100000" algn="bl" rotWithShape="0"/>
          </a:effectLst>
        </p:spPr>
        <p:txBody>
          <a:bodyPr vert="horz" anchor="t">
            <a:noAutofit/>
          </a:bodyPr>
          <a:lstStyle/>
          <a:p>
            <a:pPr marR="9144"/>
            <a:r>
              <a:rPr lang="cs-CZ" spc="0" dirty="0" smtClean="0">
                <a:effectLst>
                  <a:reflection blurRad="12700" stA="34000" endA="740" endPos="53000" dir="5400000" sy="-100000" algn="bl" rotWithShape="0"/>
                </a:effectLst>
              </a:rPr>
              <a:t>Koňské maso</a:t>
            </a:r>
            <a:endParaRPr lang="cs-CZ" spc="0" dirty="0">
              <a:effectLst>
                <a:reflection blurRad="12700" stA="34000" endA="740" endPos="53000" dir="5400000" sy="-100000" algn="bl" rotWithShape="0"/>
              </a:effectLst>
            </a:endParaRPr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5AC752-D51B-4712-A829-5FE947697A9E}" type="slidenum">
              <a:rPr lang="cs-CZ" smtClean="0"/>
              <a:pPr eaLnBrk="1" hangingPunct="1"/>
              <a:t>9</a:t>
            </a:fld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Neprodané zboží s pozitivním nálezem nedeklarovaného koňského masa bylo staženo z trhu a neškodně odstraněno.</a:t>
            </a:r>
          </a:p>
          <a:p>
            <a:r>
              <a:rPr lang="cs-CZ" dirty="0" smtClean="0"/>
              <a:t>Zpravidla se jednalo o mražené masné výrobky a polotovary (hamburgery, masové kuličky, lasagne).</a:t>
            </a:r>
          </a:p>
          <a:p>
            <a:r>
              <a:rPr lang="cs-CZ" dirty="0" smtClean="0"/>
              <a:t>Bylo zaznamenáno i obchodování s klamavě označeným syrovým masem.</a:t>
            </a:r>
          </a:p>
          <a:p>
            <a:r>
              <a:rPr lang="cs-CZ" dirty="0" smtClean="0"/>
              <a:t>V rámci této kauzy byly uděleny pokuty v řádech milionů korun.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174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7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5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6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7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762</TotalTime>
  <Words>818</Words>
  <Application>Microsoft Office PowerPoint</Application>
  <PresentationFormat>Předvádění na obrazovce (4:3)</PresentationFormat>
  <Paragraphs>158</Paragraphs>
  <Slides>18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Metro</vt:lpstr>
      <vt:lpstr>Aktuální problematika veterinární kontroly potravin</vt:lpstr>
      <vt:lpstr>Obsah</vt:lpstr>
      <vt:lpstr>Zaměření veterinárního hygienického dozoru</vt:lpstr>
      <vt:lpstr>Potravinové krize</vt:lpstr>
      <vt:lpstr>Co rozumíme potravinovou krizí</vt:lpstr>
      <vt:lpstr>Koňské maso</vt:lpstr>
      <vt:lpstr>Koňské maso</vt:lpstr>
      <vt:lpstr>Koňské maso</vt:lpstr>
      <vt:lpstr>Koňské maso</vt:lpstr>
      <vt:lpstr>Drůbeží maso</vt:lpstr>
      <vt:lpstr>Drůbeží maso</vt:lpstr>
      <vt:lpstr>Drůbeží maso</vt:lpstr>
      <vt:lpstr>Drůbeží maso</vt:lpstr>
      <vt:lpstr>Transglutamináza</vt:lpstr>
      <vt:lpstr>Fermentovaná rýže</vt:lpstr>
      <vt:lpstr>Příprava podniků na inspekci RF</vt:lpstr>
      <vt:lpstr>Závěr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a cíle veterinární kontroly potravin</dc:title>
  <dc:creator>Jiří Hlaváček</dc:creator>
  <cp:lastModifiedBy>Beránková Jana</cp:lastModifiedBy>
  <cp:revision>45</cp:revision>
  <dcterms:created xsi:type="dcterms:W3CDTF">2012-09-24T07:35:50Z</dcterms:created>
  <dcterms:modified xsi:type="dcterms:W3CDTF">2013-09-04T13:36:03Z</dcterms:modified>
</cp:coreProperties>
</file>